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25" r:id="rId2"/>
    <p:sldId id="258" r:id="rId3"/>
    <p:sldId id="256" r:id="rId4"/>
    <p:sldId id="262" r:id="rId5"/>
    <p:sldId id="263" r:id="rId6"/>
    <p:sldId id="264" r:id="rId7"/>
    <p:sldId id="270" r:id="rId8"/>
    <p:sldId id="283" r:id="rId9"/>
    <p:sldId id="278" r:id="rId10"/>
    <p:sldId id="284" r:id="rId11"/>
    <p:sldId id="279" r:id="rId12"/>
    <p:sldId id="285" r:id="rId13"/>
    <p:sldId id="280" r:id="rId14"/>
    <p:sldId id="282" r:id="rId15"/>
    <p:sldId id="257" r:id="rId16"/>
    <p:sldId id="275" r:id="rId17"/>
    <p:sldId id="327" r:id="rId18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0A3D"/>
    <a:srgbClr val="0E0729"/>
    <a:srgbClr val="FFFFFF"/>
    <a:srgbClr val="8368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51" autoAdjust="0"/>
  </p:normalViewPr>
  <p:slideViewPr>
    <p:cSldViewPr snapToGrid="0">
      <p:cViewPr varScale="1">
        <p:scale>
          <a:sx n="104" d="100"/>
          <a:sy n="104" d="100"/>
        </p:scale>
        <p:origin x="83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17962-5C24-4EE6-B0BB-4B997E50C524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078F2-05D3-4F6E-A4F2-E259F5CBE52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2437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497E8C-D37C-4480-8A49-78EB44371E9B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3524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497E8C-D37C-4480-8A49-78EB44371E9B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2291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1078F2-05D3-4F6E-A4F2-E259F5CBE52F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96960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F037C64-22EC-6890-C1B1-2A2B23DD7F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AD5E6A53-ED5D-21E6-EEE1-DAFE38BC5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61D727C-BC39-A52F-0099-60606DB05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EE11-C5FD-41C9-B05B-7D9ECBCBF059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C87DA01-1AE3-4F21-D35B-F5B18EBEF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7075BAF-FC5D-674B-B27F-1ECDEEBDF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88BB-921B-4B61-83C9-F88F24C08B2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57080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100045B-5FB4-CB53-6A9C-E07EE93F5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C3C941A8-4468-198F-A247-80538BEEAB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528A91D-F273-2857-C3D0-5465A66AA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EE11-C5FD-41C9-B05B-7D9ECBCBF059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4BE0585-A0B0-0639-DA00-4DBC63FD6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D18D706-80CB-6CBD-44DB-02670C0A0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88BB-921B-4B61-83C9-F88F24C08B2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55954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9A995D29-F11D-E58D-97C6-A2F925944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0F7CC9C4-8A92-5EAB-F9ED-537DF8C691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45685C8-3B4A-1567-ABE8-816453E58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EE11-C5FD-41C9-B05B-7D9ECBCBF059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DA4F54D-F678-DCC1-26B7-ED070C816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866D2D5-8068-900A-F89D-017C46756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88BB-921B-4B61-83C9-F88F24C08B2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99211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D8503A4-F4B3-83D8-A858-F89A895C2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54ABFAF-78AA-D117-CA1E-01ED0DFFB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7592F6E-D5E8-2942-8C7C-BB9255297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EE11-C5FD-41C9-B05B-7D9ECBCBF059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13CCFD2-E084-620C-EBEE-3AD37612C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3F0F158-CE60-607D-E68D-3E735BDD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88BB-921B-4B61-83C9-F88F24C08B2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4382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A0EEE7B-C791-232A-9DA0-F67E8A882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C8FEB1D6-FE21-6AA4-74BA-AB5FE9B56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ED142E3-B7CA-08E7-C229-3D0F2B8F7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EE11-C5FD-41C9-B05B-7D9ECBCBF059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064922E-9706-3864-1925-D90427465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9EAD5BC-F79E-71D0-10D6-2420E6376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88BB-921B-4B61-83C9-F88F24C08B2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9705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A6D0BEE-E66B-3F67-DA18-E4E0C9E5C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95A2830-96B3-0226-C9C0-46DE1666B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63F80C74-C532-D36D-3516-6E190C15C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7881A033-9A84-443A-0085-8C31DB99A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EE11-C5FD-41C9-B05B-7D9ECBCBF059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EBE6FA0E-AD30-DFAA-555A-1B91FC28F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1F95DF07-9118-4C54-7472-C0412C559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88BB-921B-4B61-83C9-F88F24C08B2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84344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D642E94-4D02-2C3C-2E73-6F71C948A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9404C4EF-73AD-8056-9380-AA35C1EA4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510EDD0-6F21-9629-9BB2-5D58F46F0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948A8623-4DBF-746F-B89A-BB4822A3FD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FCFB582E-EBAE-85E3-8F81-4EE7ACA22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72346ECE-1434-2C65-984F-1D07DE32E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EE11-C5FD-41C9-B05B-7D9ECBCBF059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B4A120EA-3D54-A41F-DB37-3798F4809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2F2568CE-43D7-1D6C-C5A4-56CAA4412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88BB-921B-4B61-83C9-F88F24C08B2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28791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A8F4D3C-6A46-391F-5CBC-E1DEB9A5F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5FF1680D-FBEE-7842-5093-BCCFE1744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EE11-C5FD-41C9-B05B-7D9ECBCBF059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5ED0C-C2F4-E8E6-4A43-96584A060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332F61B1-2798-85E4-C65A-0661B2458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88BB-921B-4B61-83C9-F88F24C08B2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1013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6DC627D9-98AE-5662-6750-D3E4D5586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EE11-C5FD-41C9-B05B-7D9ECBCBF059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E8187F4B-CF64-C62A-98A1-D5C97CD45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433DB02F-1C12-61C0-55B1-7436A8E0E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88BB-921B-4B61-83C9-F88F24C08B2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76699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C8F4108-C6AB-AD66-809B-413D07C58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0A56950-A8AA-F604-A5D2-33421A369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AC56B377-2B2A-4A7F-E21F-E1C7C53A1A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D3C7301E-FC19-F2B6-A512-161566A79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EE11-C5FD-41C9-B05B-7D9ECBCBF059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E767EA78-D9FF-0DF1-0222-64CEB2108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CC5F5E5-C6A2-BA31-B516-2302E307D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88BB-921B-4B61-83C9-F88F24C08B2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050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5EAFFD8-3758-C073-338B-9766E93FF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5A3737AB-89AB-23F1-A517-40828115F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D4EF8609-6EB3-EACA-FBD1-05275DC804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A30DF736-B1EC-617F-15B0-7FF2197C2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EE11-C5FD-41C9-B05B-7D9ECBCBF059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7BF87031-8084-BB55-5D22-849DC1451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E42A16D8-2068-CADE-68B4-C5F339B91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88BB-921B-4B61-83C9-F88F24C08B2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68024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07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F9C53E09-6876-3BDD-CD71-B799739C2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472A859-1602-25DC-D06F-31EB8F78E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7FFD175-DB0E-49B8-E74C-CA3F0B6BE3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41EE11-C5FD-41C9-B05B-7D9ECBCBF059}" type="datetimeFigureOut">
              <a:rPr lang="tr-TR" smtClean="0"/>
              <a:t>16.10.2025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62C189C-43BA-99C0-BA5E-8D35839D3D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9FF9B88-F0A2-FF37-7513-87CC2B20C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FD88BB-921B-4B61-83C9-F88F24C08B2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400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mp4"/><Relationship Id="rId2" Type="http://schemas.microsoft.com/office/2007/relationships/media" Target="../media/media1.mp4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50.png"/><Relationship Id="rId5" Type="http://schemas.openxmlformats.org/officeDocument/2006/relationships/slide" Target="slide1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svg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jp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9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110.pn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130.png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0A3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1ECEAA-DEA6-127D-4CC1-B7D3887FA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rtificial Intelligence">
            <a:hlinkClick r:id="" action="ppaction://media"/>
            <a:extLst>
              <a:ext uri="{FF2B5EF4-FFF2-40B4-BE49-F238E27FC236}">
                <a16:creationId xmlns:a16="http://schemas.microsoft.com/office/drawing/2014/main" id="{2C73891C-09B5-55E0-6476-ADE39E8DE033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5322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0A3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251A31-57EF-8B9E-84A9-FDE706F4B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 descr="metin, iş kartı, ekran görüntüsü, tasarım içeren bir resim&#10;&#10;Yapay zeka tarafından oluşturulmuş içerik yanlış olabilir.">
            <a:extLst>
              <a:ext uri="{FF2B5EF4-FFF2-40B4-BE49-F238E27FC236}">
                <a16:creationId xmlns:a16="http://schemas.microsoft.com/office/drawing/2014/main" id="{EDF50DAB-3137-D8D7-40AE-902D804E4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2675"/>
            <a:ext cx="12192000" cy="413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787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0A3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C9C98F-1F61-E837-1BE2-82E134882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9" name="Slayt Önizlemesi 8">
                <a:extLst>
                  <a:ext uri="{FF2B5EF4-FFF2-40B4-BE49-F238E27FC236}">
                    <a16:creationId xmlns:a16="http://schemas.microsoft.com/office/drawing/2014/main" id="{AC9F67D8-EBD8-A9F1-EA99-D618FCC4F16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84004725"/>
                  </p:ext>
                </p:extLst>
              </p:nvPr>
            </p:nvGraphicFramePr>
            <p:xfrm>
              <a:off x="4888636" y="2061973"/>
              <a:ext cx="7768942" cy="4370030"/>
            </p:xfrm>
            <a:graphic>
              <a:graphicData uri="http://schemas.microsoft.com/office/powerpoint/2016/slidezoom">
                <pslz:sldZm>
                  <pslz:sldZmObj sldId="285" cId="3660063877">
                    <pslz:zmPr id="{DBD34D12-2435-48DB-B9E2-45C68CB65251}" returnToParent="0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768942" cy="437003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9" name="Slayt Önizlemesi 8">
                <a:hlinkClick r:id="rId5" action="ppaction://hlinksldjump"/>
                <a:extLst>
                  <a:ext uri="{FF2B5EF4-FFF2-40B4-BE49-F238E27FC236}">
                    <a16:creationId xmlns:a16="http://schemas.microsoft.com/office/drawing/2014/main" id="{AC9F67D8-EBD8-A9F1-EA99-D618FCC4F16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88636" y="2061973"/>
                <a:ext cx="7768942" cy="437003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sp>
        <p:nvSpPr>
          <p:cNvPr id="7" name="Metin kutusu 6">
            <a:extLst>
              <a:ext uri="{FF2B5EF4-FFF2-40B4-BE49-F238E27FC236}">
                <a16:creationId xmlns:a16="http://schemas.microsoft.com/office/drawing/2014/main" id="{F6541B4A-CDDA-3B47-77F1-5887C13B69B5}"/>
              </a:ext>
            </a:extLst>
          </p:cNvPr>
          <p:cNvSpPr txBox="1"/>
          <p:nvPr/>
        </p:nvSpPr>
        <p:spPr>
          <a:xfrm>
            <a:off x="395478" y="245946"/>
            <a:ext cx="10394442" cy="756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tr-TR" sz="4000" b="1" dirty="0">
                <a:solidFill>
                  <a:srgbClr val="FF8AAF"/>
                </a:solidFill>
                <a:latin typeface="Calibri" panose="020F0502020204030204"/>
                <a:ea typeface="Petrona Bold" pitchFamily="34" charset="-122"/>
              </a:rPr>
              <a:t>Uygulama Örnekleri</a:t>
            </a:r>
            <a:endParaRPr lang="en-US" sz="4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2DF540D2-8B51-8E97-41B9-DEF39E314F4A}"/>
              </a:ext>
            </a:extLst>
          </p:cNvPr>
          <p:cNvSpPr txBox="1"/>
          <p:nvPr/>
        </p:nvSpPr>
        <p:spPr>
          <a:xfrm>
            <a:off x="395478" y="970578"/>
            <a:ext cx="60944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b="1" dirty="0" err="1">
                <a:solidFill>
                  <a:schemeClr val="bg1"/>
                </a:solidFill>
              </a:rPr>
              <a:t>Generatif</a:t>
            </a:r>
            <a:r>
              <a:rPr lang="tr-TR" b="1" dirty="0">
                <a:solidFill>
                  <a:schemeClr val="bg1"/>
                </a:solidFill>
              </a:rPr>
              <a:t> Yapay Zeka</a:t>
            </a:r>
          </a:p>
          <a:p>
            <a:r>
              <a:rPr lang="tr-TR" b="1" dirty="0" err="1">
                <a:solidFill>
                  <a:schemeClr val="bg1"/>
                </a:solidFill>
              </a:rPr>
              <a:t>Elicit</a:t>
            </a:r>
            <a:r>
              <a:rPr lang="tr-TR" b="1" dirty="0">
                <a:solidFill>
                  <a:schemeClr val="bg1"/>
                </a:solidFill>
              </a:rPr>
              <a:t> Örneği</a:t>
            </a:r>
          </a:p>
        </p:txBody>
      </p:sp>
      <p:sp>
        <p:nvSpPr>
          <p:cNvPr id="15" name="Ok: Sağ 14">
            <a:extLst>
              <a:ext uri="{FF2B5EF4-FFF2-40B4-BE49-F238E27FC236}">
                <a16:creationId xmlns:a16="http://schemas.microsoft.com/office/drawing/2014/main" id="{8435F964-B732-EFD5-D6E5-244BF0D577D7}"/>
              </a:ext>
            </a:extLst>
          </p:cNvPr>
          <p:cNvSpPr/>
          <p:nvPr/>
        </p:nvSpPr>
        <p:spPr>
          <a:xfrm>
            <a:off x="4971659" y="4158088"/>
            <a:ext cx="539015" cy="294172"/>
          </a:xfrm>
          <a:prstGeom prst="rightArrow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10" name="Grup 9">
            <a:extLst>
              <a:ext uri="{FF2B5EF4-FFF2-40B4-BE49-F238E27FC236}">
                <a16:creationId xmlns:a16="http://schemas.microsoft.com/office/drawing/2014/main" id="{2A4C400B-5F28-CE99-EC80-171C9BB11114}"/>
              </a:ext>
            </a:extLst>
          </p:cNvPr>
          <p:cNvGrpSpPr/>
          <p:nvPr/>
        </p:nvGrpSpPr>
        <p:grpSpPr>
          <a:xfrm>
            <a:off x="244192" y="3429000"/>
            <a:ext cx="4645442" cy="1812091"/>
            <a:chOff x="110528" y="2785981"/>
            <a:chExt cx="5106365" cy="1766768"/>
          </a:xfrm>
        </p:grpSpPr>
        <p:sp>
          <p:nvSpPr>
            <p:cNvPr id="28" name="Dikdörtgen: Köşeleri Yuvarlatılmış 27">
              <a:extLst>
                <a:ext uri="{FF2B5EF4-FFF2-40B4-BE49-F238E27FC236}">
                  <a16:creationId xmlns:a16="http://schemas.microsoft.com/office/drawing/2014/main" id="{40821918-C196-309F-8F4C-C8FB2D40C731}"/>
                </a:ext>
              </a:extLst>
            </p:cNvPr>
            <p:cNvSpPr/>
            <p:nvPr/>
          </p:nvSpPr>
          <p:spPr>
            <a:xfrm>
              <a:off x="110528" y="2785981"/>
              <a:ext cx="5106365" cy="1766768"/>
            </a:xfrm>
            <a:prstGeom prst="round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6" name="Resim 5">
              <a:extLst>
                <a:ext uri="{FF2B5EF4-FFF2-40B4-BE49-F238E27FC236}">
                  <a16:creationId xmlns:a16="http://schemas.microsoft.com/office/drawing/2014/main" id="{68891563-2548-6AF9-9987-2C60255F3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8234" y="2991050"/>
              <a:ext cx="4270951" cy="13566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9863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0A3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39FA10-03B0-B1B4-1A89-FE5FF3443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 descr="metin, ekran görüntüsü, yazılım, web sayfası içeren bir resim&#10;&#10;Yapay zeka tarafından oluşturulmuş içerik yanlış olabilir.">
            <a:extLst>
              <a:ext uri="{FF2B5EF4-FFF2-40B4-BE49-F238E27FC236}">
                <a16:creationId xmlns:a16="http://schemas.microsoft.com/office/drawing/2014/main" id="{D2B863A1-1B0B-E607-5B1A-20CB86F4F3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5762"/>
            <a:ext cx="9296400" cy="608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0638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0A3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933856-A87B-CA07-791E-ADA2CC8E9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>
            <a:extLst>
              <a:ext uri="{FF2B5EF4-FFF2-40B4-BE49-F238E27FC236}">
                <a16:creationId xmlns:a16="http://schemas.microsoft.com/office/drawing/2014/main" id="{7CD2F123-2FC4-CBAA-8420-38615C49BE9C}"/>
              </a:ext>
            </a:extLst>
          </p:cNvPr>
          <p:cNvSpPr txBox="1"/>
          <p:nvPr/>
        </p:nvSpPr>
        <p:spPr>
          <a:xfrm>
            <a:off x="395478" y="245946"/>
            <a:ext cx="10394442" cy="756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tr-TR" sz="4000" b="1" dirty="0">
                <a:solidFill>
                  <a:srgbClr val="FF8AAF"/>
                </a:solidFill>
                <a:latin typeface="Calibri" panose="020F0502020204030204"/>
                <a:ea typeface="Petrona Bold" pitchFamily="34" charset="-122"/>
              </a:rPr>
              <a:t>Uygulama Örnekleri</a:t>
            </a:r>
            <a:endParaRPr lang="en-US" sz="4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ECFDB5FF-C973-A376-A15A-285619288F1A}"/>
              </a:ext>
            </a:extLst>
          </p:cNvPr>
          <p:cNvSpPr txBox="1"/>
          <p:nvPr/>
        </p:nvSpPr>
        <p:spPr>
          <a:xfrm>
            <a:off x="231492" y="2376746"/>
            <a:ext cx="41256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b="1" dirty="0">
                <a:solidFill>
                  <a:schemeClr val="bg1"/>
                </a:solidFill>
              </a:rPr>
              <a:t>Hızlı Tarama ve Özetleme</a:t>
            </a:r>
          </a:p>
          <a:p>
            <a:r>
              <a:rPr lang="en-US" b="1" dirty="0">
                <a:solidFill>
                  <a:schemeClr val="bg1"/>
                </a:solidFill>
              </a:rPr>
              <a:t>Semantic Scholar </a:t>
            </a:r>
            <a:r>
              <a:rPr lang="tr-TR" b="1" dirty="0">
                <a:solidFill>
                  <a:schemeClr val="bg1"/>
                </a:solidFill>
              </a:rPr>
              <a:t>Örneği</a:t>
            </a:r>
          </a:p>
        </p:txBody>
      </p:sp>
      <p:grpSp>
        <p:nvGrpSpPr>
          <p:cNvPr id="5" name="Grup 4">
            <a:extLst>
              <a:ext uri="{FF2B5EF4-FFF2-40B4-BE49-F238E27FC236}">
                <a16:creationId xmlns:a16="http://schemas.microsoft.com/office/drawing/2014/main" id="{2CE598B8-BB0F-1015-E37C-E21DD0AE648F}"/>
              </a:ext>
            </a:extLst>
          </p:cNvPr>
          <p:cNvGrpSpPr/>
          <p:nvPr/>
        </p:nvGrpSpPr>
        <p:grpSpPr>
          <a:xfrm>
            <a:off x="244192" y="3429000"/>
            <a:ext cx="4645442" cy="1812091"/>
            <a:chOff x="244192" y="3429000"/>
            <a:chExt cx="4645442" cy="1812091"/>
          </a:xfrm>
        </p:grpSpPr>
        <p:sp>
          <p:nvSpPr>
            <p:cNvPr id="28" name="Dikdörtgen: Köşeleri Yuvarlatılmış 27">
              <a:extLst>
                <a:ext uri="{FF2B5EF4-FFF2-40B4-BE49-F238E27FC236}">
                  <a16:creationId xmlns:a16="http://schemas.microsoft.com/office/drawing/2014/main" id="{B4C8D444-E9C6-5CF9-E5A2-60C4ED03C764}"/>
                </a:ext>
              </a:extLst>
            </p:cNvPr>
            <p:cNvSpPr/>
            <p:nvPr/>
          </p:nvSpPr>
          <p:spPr>
            <a:xfrm>
              <a:off x="244192" y="3429000"/>
              <a:ext cx="4645442" cy="1812091"/>
            </a:xfrm>
            <a:prstGeom prst="round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/>
            </a:p>
          </p:txBody>
        </p:sp>
        <p:pic>
          <p:nvPicPr>
            <p:cNvPr id="3" name="Resim 2">
              <a:extLst>
                <a:ext uri="{FF2B5EF4-FFF2-40B4-BE49-F238E27FC236}">
                  <a16:creationId xmlns:a16="http://schemas.microsoft.com/office/drawing/2014/main" id="{87EA4DA0-B60F-5F0B-63D7-CEA0817BA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2625" y="3715353"/>
              <a:ext cx="4362092" cy="1241658"/>
            </a:xfrm>
            <a:prstGeom prst="rect">
              <a:avLst/>
            </a:prstGeom>
          </p:spPr>
        </p:pic>
      </p:grpSp>
      <p:grpSp>
        <p:nvGrpSpPr>
          <p:cNvPr id="11" name="Grup 10">
            <a:extLst>
              <a:ext uri="{FF2B5EF4-FFF2-40B4-BE49-F238E27FC236}">
                <a16:creationId xmlns:a16="http://schemas.microsoft.com/office/drawing/2014/main" id="{98337C10-051E-0A66-835B-CDCFDC2368D8}"/>
              </a:ext>
            </a:extLst>
          </p:cNvPr>
          <p:cNvGrpSpPr/>
          <p:nvPr/>
        </p:nvGrpSpPr>
        <p:grpSpPr>
          <a:xfrm>
            <a:off x="5486821" y="245946"/>
            <a:ext cx="5774737" cy="3316036"/>
            <a:chOff x="5592699" y="2368232"/>
            <a:chExt cx="6094476" cy="3873884"/>
          </a:xfrm>
        </p:grpSpPr>
        <p:sp>
          <p:nvSpPr>
            <p:cNvPr id="12" name="Dikdörtgen: Köşeleri Yuvarlatılmış 11">
              <a:extLst>
                <a:ext uri="{FF2B5EF4-FFF2-40B4-BE49-F238E27FC236}">
                  <a16:creationId xmlns:a16="http://schemas.microsoft.com/office/drawing/2014/main" id="{E664D031-069C-94A4-6F3F-6099AC9B11AB}"/>
                </a:ext>
              </a:extLst>
            </p:cNvPr>
            <p:cNvSpPr/>
            <p:nvPr/>
          </p:nvSpPr>
          <p:spPr>
            <a:xfrm>
              <a:off x="5592699" y="2368232"/>
              <a:ext cx="6094476" cy="3873884"/>
            </a:xfrm>
            <a:prstGeom prst="round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9" name="Resim 8">
              <a:extLst>
                <a:ext uri="{FF2B5EF4-FFF2-40B4-BE49-F238E27FC236}">
                  <a16:creationId xmlns:a16="http://schemas.microsoft.com/office/drawing/2014/main" id="{B8AFBAAC-3525-6728-119A-C8A9D1676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15613" y="2679663"/>
              <a:ext cx="5648648" cy="3251021"/>
            </a:xfrm>
            <a:prstGeom prst="rect">
              <a:avLst/>
            </a:prstGeom>
          </p:spPr>
        </p:pic>
      </p:grpSp>
      <p:sp>
        <p:nvSpPr>
          <p:cNvPr id="17" name="Ok: Yukarı Bükülü 16">
            <a:extLst>
              <a:ext uri="{FF2B5EF4-FFF2-40B4-BE49-F238E27FC236}">
                <a16:creationId xmlns:a16="http://schemas.microsoft.com/office/drawing/2014/main" id="{9F1CCA2C-65E1-ABFD-4A64-4AFF29295AA4}"/>
              </a:ext>
            </a:extLst>
          </p:cNvPr>
          <p:cNvSpPr/>
          <p:nvPr/>
        </p:nvSpPr>
        <p:spPr>
          <a:xfrm>
            <a:off x="5046846" y="3600432"/>
            <a:ext cx="1049154" cy="981775"/>
          </a:xfrm>
          <a:prstGeom prst="bentUpArrow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Ok: Aşağı 17">
            <a:extLst>
              <a:ext uri="{FF2B5EF4-FFF2-40B4-BE49-F238E27FC236}">
                <a16:creationId xmlns:a16="http://schemas.microsoft.com/office/drawing/2014/main" id="{277E5C0D-E25E-A843-BA0B-737593833CFD}"/>
              </a:ext>
            </a:extLst>
          </p:cNvPr>
          <p:cNvSpPr/>
          <p:nvPr/>
        </p:nvSpPr>
        <p:spPr>
          <a:xfrm>
            <a:off x="9577137" y="3840480"/>
            <a:ext cx="413886" cy="654518"/>
          </a:xfrm>
          <a:prstGeom prst="downArrow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26" name="Grup 25">
            <a:extLst>
              <a:ext uri="{FF2B5EF4-FFF2-40B4-BE49-F238E27FC236}">
                <a16:creationId xmlns:a16="http://schemas.microsoft.com/office/drawing/2014/main" id="{9D0614DC-967F-58BE-C554-C4AE831AD6DE}"/>
              </a:ext>
            </a:extLst>
          </p:cNvPr>
          <p:cNvGrpSpPr/>
          <p:nvPr/>
        </p:nvGrpSpPr>
        <p:grpSpPr>
          <a:xfrm>
            <a:off x="6564429" y="4805950"/>
            <a:ext cx="3888608" cy="1812091"/>
            <a:chOff x="6564429" y="4805950"/>
            <a:chExt cx="3888608" cy="1812091"/>
          </a:xfrm>
        </p:grpSpPr>
        <p:pic>
          <p:nvPicPr>
            <p:cNvPr id="20" name="Resim 19">
              <a:extLst>
                <a:ext uri="{FF2B5EF4-FFF2-40B4-BE49-F238E27FC236}">
                  <a16:creationId xmlns:a16="http://schemas.microsoft.com/office/drawing/2014/main" id="{4E8C0999-A6CB-3A35-67C0-67259CCF6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22813" y="4883424"/>
              <a:ext cx="3359931" cy="1657141"/>
            </a:xfrm>
            <a:prstGeom prst="rect">
              <a:avLst/>
            </a:prstGeom>
          </p:spPr>
        </p:pic>
        <p:sp>
          <p:nvSpPr>
            <p:cNvPr id="21" name="Dikdörtgen: Köşeleri Yuvarlatılmış 20">
              <a:extLst>
                <a:ext uri="{FF2B5EF4-FFF2-40B4-BE49-F238E27FC236}">
                  <a16:creationId xmlns:a16="http://schemas.microsoft.com/office/drawing/2014/main" id="{E3DCF7C7-319E-DE64-DF07-3D5B093A9D05}"/>
                </a:ext>
              </a:extLst>
            </p:cNvPr>
            <p:cNvSpPr/>
            <p:nvPr/>
          </p:nvSpPr>
          <p:spPr>
            <a:xfrm>
              <a:off x="6564429" y="4805950"/>
              <a:ext cx="3888608" cy="1812091"/>
            </a:xfrm>
            <a:prstGeom prst="round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/>
            </a:p>
          </p:txBody>
        </p:sp>
      </p:grpSp>
    </p:spTree>
    <p:extLst>
      <p:ext uri="{BB962C8B-B14F-4D97-AF65-F5344CB8AC3E}">
        <p14:creationId xmlns:p14="http://schemas.microsoft.com/office/powerpoint/2010/main" val="1980384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4443102" y="2185507"/>
            <a:ext cx="3229428" cy="2822783"/>
            <a:chOff x="4443102" y="2185507"/>
            <a:chExt cx="3229428" cy="2822783"/>
          </a:xfrm>
        </p:grpSpPr>
        <p:sp>
          <p:nvSpPr>
            <p:cNvPr id="85" name="Google Shape;85;p1"/>
            <p:cNvSpPr/>
            <p:nvPr/>
          </p:nvSpPr>
          <p:spPr>
            <a:xfrm>
              <a:off x="4443102" y="2214374"/>
              <a:ext cx="3229428" cy="2763083"/>
            </a:xfrm>
            <a:custGeom>
              <a:avLst/>
              <a:gdLst/>
              <a:ahLst/>
              <a:cxnLst/>
              <a:rect l="l" t="t" r="r" b="b"/>
              <a:pathLst>
                <a:path w="3229428" h="2763083" extrusionOk="0">
                  <a:moveTo>
                    <a:pt x="2520223" y="44619"/>
                  </a:moveTo>
                  <a:lnTo>
                    <a:pt x="2641822" y="135549"/>
                  </a:lnTo>
                  <a:cubicBezTo>
                    <a:pt x="3000688" y="431712"/>
                    <a:pt x="3229428" y="879914"/>
                    <a:pt x="3229428" y="1381541"/>
                  </a:cubicBezTo>
                  <a:cubicBezTo>
                    <a:pt x="3229428" y="1883168"/>
                    <a:pt x="3000688" y="2331371"/>
                    <a:pt x="2641822" y="2627533"/>
                  </a:cubicBezTo>
                  <a:lnTo>
                    <a:pt x="2520223" y="2718463"/>
                  </a:lnTo>
                  <a:lnTo>
                    <a:pt x="2520223" y="2653329"/>
                  </a:lnTo>
                  <a:lnTo>
                    <a:pt x="2608606" y="2587238"/>
                  </a:lnTo>
                  <a:cubicBezTo>
                    <a:pt x="2955866" y="2300653"/>
                    <a:pt x="3177208" y="1866946"/>
                    <a:pt x="3177208" y="1381541"/>
                  </a:cubicBezTo>
                  <a:cubicBezTo>
                    <a:pt x="3177208" y="896136"/>
                    <a:pt x="2955866" y="462429"/>
                    <a:pt x="2608606" y="175845"/>
                  </a:cubicBezTo>
                  <a:lnTo>
                    <a:pt x="2520223" y="109754"/>
                  </a:lnTo>
                  <a:close/>
                  <a:moveTo>
                    <a:pt x="782026" y="0"/>
                  </a:moveTo>
                  <a:lnTo>
                    <a:pt x="782026" y="61039"/>
                  </a:lnTo>
                  <a:lnTo>
                    <a:pt x="741109" y="85897"/>
                  </a:lnTo>
                  <a:cubicBezTo>
                    <a:pt x="325483" y="366688"/>
                    <a:pt x="52220" y="842202"/>
                    <a:pt x="52220" y="1381541"/>
                  </a:cubicBezTo>
                  <a:cubicBezTo>
                    <a:pt x="52220" y="1920880"/>
                    <a:pt x="325483" y="2396395"/>
                    <a:pt x="741109" y="2677186"/>
                  </a:cubicBezTo>
                  <a:lnTo>
                    <a:pt x="782026" y="2702044"/>
                  </a:lnTo>
                  <a:lnTo>
                    <a:pt x="782026" y="2763083"/>
                  </a:lnTo>
                  <a:lnTo>
                    <a:pt x="711912" y="2720487"/>
                  </a:lnTo>
                  <a:cubicBezTo>
                    <a:pt x="282396" y="2430312"/>
                    <a:pt x="0" y="1938905"/>
                    <a:pt x="0" y="1381541"/>
                  </a:cubicBezTo>
                  <a:cubicBezTo>
                    <a:pt x="0" y="824177"/>
                    <a:pt x="282396" y="332771"/>
                    <a:pt x="711912" y="42595"/>
                  </a:cubicBezTo>
                  <a:close/>
                </a:path>
              </a:pathLst>
            </a:custGeom>
            <a:gradFill>
              <a:gsLst>
                <a:gs pos="0">
                  <a:srgbClr val="F7956F"/>
                </a:gs>
                <a:gs pos="49520">
                  <a:srgbClr val="917CBA"/>
                </a:gs>
                <a:gs pos="80000">
                  <a:srgbClr val="87CBA8"/>
                </a:gs>
                <a:gs pos="100000">
                  <a:srgbClr val="87CBA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1"/>
            <p:cNvSpPr/>
            <p:nvPr/>
          </p:nvSpPr>
          <p:spPr>
            <a:xfrm>
              <a:off x="5159294" y="2185507"/>
              <a:ext cx="123371" cy="123371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p1"/>
            <p:cNvSpPr/>
            <p:nvPr/>
          </p:nvSpPr>
          <p:spPr>
            <a:xfrm>
              <a:off x="5159294" y="4884919"/>
              <a:ext cx="123371" cy="123371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1"/>
            <p:cNvSpPr/>
            <p:nvPr/>
          </p:nvSpPr>
          <p:spPr>
            <a:xfrm>
              <a:off x="6828314" y="2185507"/>
              <a:ext cx="123371" cy="123371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1"/>
            <p:cNvSpPr/>
            <p:nvPr/>
          </p:nvSpPr>
          <p:spPr>
            <a:xfrm>
              <a:off x="6828314" y="4884919"/>
              <a:ext cx="123371" cy="123371"/>
            </a:xfrm>
            <a:prstGeom prst="ellipse">
              <a:avLst/>
            </a:prstGeom>
            <a:solidFill>
              <a:schemeClr val="lt1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0" name="Google Shape;90;p1"/>
          <p:cNvGrpSpPr/>
          <p:nvPr/>
        </p:nvGrpSpPr>
        <p:grpSpPr>
          <a:xfrm>
            <a:off x="3904342" y="1596571"/>
            <a:ext cx="1313545" cy="3962401"/>
            <a:chOff x="3904342" y="1596571"/>
            <a:chExt cx="1313545" cy="3962401"/>
          </a:xfrm>
        </p:grpSpPr>
        <p:sp>
          <p:nvSpPr>
            <p:cNvPr id="91" name="Google Shape;91;p1"/>
            <p:cNvSpPr/>
            <p:nvPr/>
          </p:nvSpPr>
          <p:spPr>
            <a:xfrm>
              <a:off x="4095618" y="1596571"/>
              <a:ext cx="1122268" cy="1088572"/>
            </a:xfrm>
            <a:custGeom>
              <a:avLst/>
              <a:gdLst/>
              <a:ahLst/>
              <a:cxnLst/>
              <a:rect l="l" t="t" r="r" b="b"/>
              <a:pathLst>
                <a:path w="1122268" h="1088572" extrusionOk="0">
                  <a:moveTo>
                    <a:pt x="1067935" y="0"/>
                  </a:moveTo>
                  <a:lnTo>
                    <a:pt x="1122268" y="0"/>
                  </a:lnTo>
                  <a:lnTo>
                    <a:pt x="1122268" y="327922"/>
                  </a:lnTo>
                  <a:lnTo>
                    <a:pt x="1107911" y="334838"/>
                  </a:lnTo>
                  <a:cubicBezTo>
                    <a:pt x="842612" y="478957"/>
                    <a:pt x="616041" y="685331"/>
                    <a:pt x="447804" y="934355"/>
                  </a:cubicBezTo>
                  <a:lnTo>
                    <a:pt x="354115" y="1088572"/>
                  </a:lnTo>
                  <a:lnTo>
                    <a:pt x="0" y="1088572"/>
                  </a:lnTo>
                  <a:lnTo>
                    <a:pt x="73244" y="936526"/>
                  </a:lnTo>
                  <a:cubicBezTo>
                    <a:pt x="275681" y="563874"/>
                    <a:pt x="583055" y="256500"/>
                    <a:pt x="955707" y="54063"/>
                  </a:cubicBezTo>
                  <a:lnTo>
                    <a:pt x="1067935" y="0"/>
                  </a:lnTo>
                  <a:close/>
                </a:path>
              </a:pathLst>
            </a:custGeom>
            <a:solidFill>
              <a:srgbClr val="F7956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4113098" y="4506685"/>
              <a:ext cx="1104789" cy="1052287"/>
            </a:xfrm>
            <a:custGeom>
              <a:avLst/>
              <a:gdLst/>
              <a:ahLst/>
              <a:cxnLst/>
              <a:rect l="l" t="t" r="r" b="b"/>
              <a:pathLst>
                <a:path w="1104789" h="1052287" extrusionOk="0">
                  <a:moveTo>
                    <a:pt x="0" y="0"/>
                  </a:moveTo>
                  <a:lnTo>
                    <a:pt x="358680" y="0"/>
                  </a:lnTo>
                  <a:lnTo>
                    <a:pt x="430325" y="117932"/>
                  </a:lnTo>
                  <a:cubicBezTo>
                    <a:pt x="598562" y="366956"/>
                    <a:pt x="825133" y="573331"/>
                    <a:pt x="1090432" y="717449"/>
                  </a:cubicBezTo>
                  <a:lnTo>
                    <a:pt x="1104789" y="724365"/>
                  </a:lnTo>
                  <a:lnTo>
                    <a:pt x="1104789" y="1052287"/>
                  </a:lnTo>
                  <a:lnTo>
                    <a:pt x="1050456" y="1052287"/>
                  </a:lnTo>
                  <a:lnTo>
                    <a:pt x="938228" y="998224"/>
                  </a:lnTo>
                  <a:cubicBezTo>
                    <a:pt x="565576" y="795787"/>
                    <a:pt x="258202" y="488413"/>
                    <a:pt x="55765" y="1157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17CB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1"/>
            <p:cNvSpPr/>
            <p:nvPr/>
          </p:nvSpPr>
          <p:spPr>
            <a:xfrm>
              <a:off x="3904342" y="3069771"/>
              <a:ext cx="400279" cy="1052286"/>
            </a:xfrm>
            <a:custGeom>
              <a:avLst/>
              <a:gdLst/>
              <a:ahLst/>
              <a:cxnLst/>
              <a:rect l="l" t="t" r="r" b="b"/>
              <a:pathLst>
                <a:path w="400279" h="1052286" extrusionOk="0">
                  <a:moveTo>
                    <a:pt x="61576" y="0"/>
                  </a:moveTo>
                  <a:lnTo>
                    <a:pt x="390949" y="0"/>
                  </a:lnTo>
                  <a:lnTo>
                    <a:pt x="357353" y="130657"/>
                  </a:lnTo>
                  <a:cubicBezTo>
                    <a:pt x="332412" y="252543"/>
                    <a:pt x="319314" y="378742"/>
                    <a:pt x="319314" y="508000"/>
                  </a:cubicBezTo>
                  <a:cubicBezTo>
                    <a:pt x="319314" y="637259"/>
                    <a:pt x="332412" y="763458"/>
                    <a:pt x="357353" y="885343"/>
                  </a:cubicBezTo>
                  <a:lnTo>
                    <a:pt x="400279" y="1052286"/>
                  </a:lnTo>
                  <a:lnTo>
                    <a:pt x="70906" y="1052286"/>
                  </a:lnTo>
                  <a:lnTo>
                    <a:pt x="44527" y="949695"/>
                  </a:lnTo>
                  <a:cubicBezTo>
                    <a:pt x="15332" y="807024"/>
                    <a:pt x="0" y="659303"/>
                    <a:pt x="0" y="508000"/>
                  </a:cubicBezTo>
                  <a:cubicBezTo>
                    <a:pt x="0" y="356698"/>
                    <a:pt x="15332" y="208976"/>
                    <a:pt x="44527" y="66305"/>
                  </a:cubicBezTo>
                  <a:lnTo>
                    <a:pt x="61576" y="0"/>
                  </a:lnTo>
                  <a:close/>
                </a:path>
              </a:pathLst>
            </a:custGeom>
            <a:solidFill>
              <a:srgbClr val="EB97B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4" name="Google Shape;94;p1"/>
          <p:cNvGrpSpPr/>
          <p:nvPr/>
        </p:nvGrpSpPr>
        <p:grpSpPr>
          <a:xfrm>
            <a:off x="6995887" y="1596571"/>
            <a:ext cx="1291771" cy="3962401"/>
            <a:chOff x="6995887" y="1596571"/>
            <a:chExt cx="1291771" cy="3962401"/>
          </a:xfrm>
        </p:grpSpPr>
        <p:sp>
          <p:nvSpPr>
            <p:cNvPr id="95" name="Google Shape;95;p1"/>
            <p:cNvSpPr/>
            <p:nvPr/>
          </p:nvSpPr>
          <p:spPr>
            <a:xfrm>
              <a:off x="6995887" y="1596571"/>
              <a:ext cx="1100495" cy="1088572"/>
            </a:xfrm>
            <a:custGeom>
              <a:avLst/>
              <a:gdLst/>
              <a:ahLst/>
              <a:cxnLst/>
              <a:rect l="l" t="t" r="r" b="b"/>
              <a:pathLst>
                <a:path w="1100495" h="1088572" extrusionOk="0">
                  <a:moveTo>
                    <a:pt x="0" y="0"/>
                  </a:moveTo>
                  <a:lnTo>
                    <a:pt x="32560" y="0"/>
                  </a:lnTo>
                  <a:lnTo>
                    <a:pt x="144787" y="54063"/>
                  </a:lnTo>
                  <a:cubicBezTo>
                    <a:pt x="517439" y="256500"/>
                    <a:pt x="824813" y="563874"/>
                    <a:pt x="1027250" y="936526"/>
                  </a:cubicBezTo>
                  <a:lnTo>
                    <a:pt x="1100495" y="1088572"/>
                  </a:lnTo>
                  <a:lnTo>
                    <a:pt x="746379" y="1088572"/>
                  </a:lnTo>
                  <a:lnTo>
                    <a:pt x="652690" y="934355"/>
                  </a:lnTo>
                  <a:cubicBezTo>
                    <a:pt x="518101" y="735136"/>
                    <a:pt x="346177" y="563213"/>
                    <a:pt x="146958" y="428623"/>
                  </a:cubicBezTo>
                  <a:lnTo>
                    <a:pt x="0" y="339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984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1"/>
            <p:cNvSpPr/>
            <p:nvPr/>
          </p:nvSpPr>
          <p:spPr>
            <a:xfrm>
              <a:off x="6995887" y="4506685"/>
              <a:ext cx="1083015" cy="1052287"/>
            </a:xfrm>
            <a:custGeom>
              <a:avLst/>
              <a:gdLst/>
              <a:ahLst/>
              <a:cxnLst/>
              <a:rect l="l" t="t" r="r" b="b"/>
              <a:pathLst>
                <a:path w="1083015" h="1052287" extrusionOk="0">
                  <a:moveTo>
                    <a:pt x="724336" y="0"/>
                  </a:moveTo>
                  <a:lnTo>
                    <a:pt x="1083015" y="0"/>
                  </a:lnTo>
                  <a:lnTo>
                    <a:pt x="1027250" y="115761"/>
                  </a:lnTo>
                  <a:cubicBezTo>
                    <a:pt x="824813" y="488413"/>
                    <a:pt x="517439" y="795787"/>
                    <a:pt x="144787" y="998224"/>
                  </a:cubicBezTo>
                  <a:lnTo>
                    <a:pt x="32560" y="1052287"/>
                  </a:lnTo>
                  <a:lnTo>
                    <a:pt x="0" y="1052287"/>
                  </a:lnTo>
                  <a:lnTo>
                    <a:pt x="0" y="712943"/>
                  </a:lnTo>
                  <a:lnTo>
                    <a:pt x="146958" y="623664"/>
                  </a:lnTo>
                  <a:cubicBezTo>
                    <a:pt x="346177" y="489075"/>
                    <a:pt x="518101" y="317151"/>
                    <a:pt x="652690" y="117932"/>
                  </a:cubicBezTo>
                  <a:lnTo>
                    <a:pt x="724336" y="0"/>
                  </a:lnTo>
                  <a:close/>
                </a:path>
              </a:pathLst>
            </a:custGeom>
            <a:solidFill>
              <a:srgbClr val="87CBA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1"/>
            <p:cNvSpPr/>
            <p:nvPr/>
          </p:nvSpPr>
          <p:spPr>
            <a:xfrm>
              <a:off x="7887379" y="3069771"/>
              <a:ext cx="400279" cy="1052286"/>
            </a:xfrm>
            <a:custGeom>
              <a:avLst/>
              <a:gdLst/>
              <a:ahLst/>
              <a:cxnLst/>
              <a:rect l="l" t="t" r="r" b="b"/>
              <a:pathLst>
                <a:path w="400279" h="1052286" extrusionOk="0">
                  <a:moveTo>
                    <a:pt x="9331" y="0"/>
                  </a:moveTo>
                  <a:lnTo>
                    <a:pt x="338704" y="0"/>
                  </a:lnTo>
                  <a:lnTo>
                    <a:pt x="355752" y="66305"/>
                  </a:lnTo>
                  <a:cubicBezTo>
                    <a:pt x="384947" y="208976"/>
                    <a:pt x="400279" y="356698"/>
                    <a:pt x="400279" y="508000"/>
                  </a:cubicBezTo>
                  <a:cubicBezTo>
                    <a:pt x="400279" y="659303"/>
                    <a:pt x="384947" y="807024"/>
                    <a:pt x="355752" y="949695"/>
                  </a:cubicBezTo>
                  <a:lnTo>
                    <a:pt x="329373" y="1052286"/>
                  </a:lnTo>
                  <a:lnTo>
                    <a:pt x="0" y="1052286"/>
                  </a:lnTo>
                  <a:lnTo>
                    <a:pt x="42926" y="885343"/>
                  </a:lnTo>
                  <a:cubicBezTo>
                    <a:pt x="67867" y="763458"/>
                    <a:pt x="80965" y="637259"/>
                    <a:pt x="80965" y="508000"/>
                  </a:cubicBezTo>
                  <a:cubicBezTo>
                    <a:pt x="80965" y="378742"/>
                    <a:pt x="67867" y="252543"/>
                    <a:pt x="42926" y="130657"/>
                  </a:cubicBezTo>
                  <a:lnTo>
                    <a:pt x="9331" y="0"/>
                  </a:lnTo>
                  <a:close/>
                </a:path>
              </a:pathLst>
            </a:custGeom>
            <a:solidFill>
              <a:srgbClr val="CC9DC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8" name="Google Shape;98;p1"/>
          <p:cNvGrpSpPr/>
          <p:nvPr/>
        </p:nvGrpSpPr>
        <p:grpSpPr>
          <a:xfrm>
            <a:off x="4616838" y="2247193"/>
            <a:ext cx="573882" cy="461665"/>
            <a:chOff x="4616838" y="2247193"/>
            <a:chExt cx="573882" cy="461665"/>
          </a:xfrm>
        </p:grpSpPr>
        <p:sp>
          <p:nvSpPr>
            <p:cNvPr id="99" name="Google Shape;99;p1"/>
            <p:cNvSpPr/>
            <p:nvPr/>
          </p:nvSpPr>
          <p:spPr>
            <a:xfrm>
              <a:off x="4737464" y="2295146"/>
              <a:ext cx="365760" cy="365760"/>
            </a:xfrm>
            <a:prstGeom prst="ellipse">
              <a:avLst/>
            </a:pr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1"/>
            <p:cNvSpPr txBox="1"/>
            <p:nvPr/>
          </p:nvSpPr>
          <p:spPr>
            <a:xfrm>
              <a:off x="4616838" y="2247193"/>
              <a:ext cx="573882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0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1</a:t>
              </a:r>
              <a:endParaRPr/>
            </a:p>
          </p:txBody>
        </p:sp>
      </p:grpSp>
      <p:grpSp>
        <p:nvGrpSpPr>
          <p:cNvPr id="101" name="Google Shape;101;p1"/>
          <p:cNvGrpSpPr/>
          <p:nvPr/>
        </p:nvGrpSpPr>
        <p:grpSpPr>
          <a:xfrm>
            <a:off x="4172720" y="3373802"/>
            <a:ext cx="573882" cy="461665"/>
            <a:chOff x="4172720" y="3373802"/>
            <a:chExt cx="573882" cy="461665"/>
          </a:xfrm>
        </p:grpSpPr>
        <p:sp>
          <p:nvSpPr>
            <p:cNvPr id="102" name="Google Shape;102;p1"/>
            <p:cNvSpPr/>
            <p:nvPr/>
          </p:nvSpPr>
          <p:spPr>
            <a:xfrm>
              <a:off x="4280264" y="3413034"/>
              <a:ext cx="365760" cy="365760"/>
            </a:xfrm>
            <a:prstGeom prst="ellipse">
              <a:avLst/>
            </a:pr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1"/>
            <p:cNvSpPr txBox="1"/>
            <p:nvPr/>
          </p:nvSpPr>
          <p:spPr>
            <a:xfrm>
              <a:off x="4172720" y="3373802"/>
              <a:ext cx="573882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0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2</a:t>
              </a:r>
              <a:endParaRPr/>
            </a:p>
          </p:txBody>
        </p:sp>
      </p:grpSp>
      <p:grpSp>
        <p:nvGrpSpPr>
          <p:cNvPr id="104" name="Google Shape;104;p1"/>
          <p:cNvGrpSpPr/>
          <p:nvPr/>
        </p:nvGrpSpPr>
        <p:grpSpPr>
          <a:xfrm>
            <a:off x="4616838" y="4500411"/>
            <a:ext cx="573882" cy="461665"/>
            <a:chOff x="4616838" y="4500411"/>
            <a:chExt cx="573882" cy="461665"/>
          </a:xfrm>
        </p:grpSpPr>
        <p:sp>
          <p:nvSpPr>
            <p:cNvPr id="105" name="Google Shape;105;p1"/>
            <p:cNvSpPr/>
            <p:nvPr/>
          </p:nvSpPr>
          <p:spPr>
            <a:xfrm>
              <a:off x="4737464" y="4543590"/>
              <a:ext cx="365760" cy="365760"/>
            </a:xfrm>
            <a:prstGeom prst="ellipse">
              <a:avLst/>
            </a:pr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"/>
            <p:cNvSpPr txBox="1"/>
            <p:nvPr/>
          </p:nvSpPr>
          <p:spPr>
            <a:xfrm>
              <a:off x="4616838" y="4500411"/>
              <a:ext cx="573882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0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3</a:t>
              </a:r>
              <a:endParaRPr/>
            </a:p>
          </p:txBody>
        </p:sp>
      </p:grpSp>
      <p:grpSp>
        <p:nvGrpSpPr>
          <p:cNvPr id="107" name="Google Shape;107;p1"/>
          <p:cNvGrpSpPr/>
          <p:nvPr/>
        </p:nvGrpSpPr>
        <p:grpSpPr>
          <a:xfrm>
            <a:off x="6860331" y="4496417"/>
            <a:ext cx="573882" cy="461665"/>
            <a:chOff x="6860331" y="4496417"/>
            <a:chExt cx="573882" cy="461665"/>
          </a:xfrm>
        </p:grpSpPr>
        <p:sp>
          <p:nvSpPr>
            <p:cNvPr id="108" name="Google Shape;108;p1"/>
            <p:cNvSpPr/>
            <p:nvPr/>
          </p:nvSpPr>
          <p:spPr>
            <a:xfrm>
              <a:off x="6959603" y="4543590"/>
              <a:ext cx="365760" cy="365760"/>
            </a:xfrm>
            <a:prstGeom prst="ellipse">
              <a:avLst/>
            </a:pr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"/>
            <p:cNvSpPr txBox="1"/>
            <p:nvPr/>
          </p:nvSpPr>
          <p:spPr>
            <a:xfrm>
              <a:off x="6860331" y="4496417"/>
              <a:ext cx="573882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0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4</a:t>
              </a:r>
              <a:endParaRPr/>
            </a:p>
          </p:txBody>
        </p:sp>
      </p:grpSp>
      <p:grpSp>
        <p:nvGrpSpPr>
          <p:cNvPr id="110" name="Google Shape;110;p1"/>
          <p:cNvGrpSpPr/>
          <p:nvPr/>
        </p:nvGrpSpPr>
        <p:grpSpPr>
          <a:xfrm>
            <a:off x="7369662" y="3347829"/>
            <a:ext cx="573882" cy="461665"/>
            <a:chOff x="7369662" y="3347829"/>
            <a:chExt cx="573882" cy="461665"/>
          </a:xfrm>
        </p:grpSpPr>
        <p:sp>
          <p:nvSpPr>
            <p:cNvPr id="111" name="Google Shape;111;p1"/>
            <p:cNvSpPr/>
            <p:nvPr/>
          </p:nvSpPr>
          <p:spPr>
            <a:xfrm>
              <a:off x="7473723" y="3413034"/>
              <a:ext cx="365760" cy="365760"/>
            </a:xfrm>
            <a:prstGeom prst="ellipse">
              <a:avLst/>
            </a:pr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1"/>
            <p:cNvSpPr txBox="1"/>
            <p:nvPr/>
          </p:nvSpPr>
          <p:spPr>
            <a:xfrm>
              <a:off x="7369662" y="3347829"/>
              <a:ext cx="573882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0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5</a:t>
              </a:r>
              <a:endParaRPr/>
            </a:p>
          </p:txBody>
        </p:sp>
      </p:grpSp>
      <p:grpSp>
        <p:nvGrpSpPr>
          <p:cNvPr id="113" name="Google Shape;113;p1"/>
          <p:cNvGrpSpPr/>
          <p:nvPr/>
        </p:nvGrpSpPr>
        <p:grpSpPr>
          <a:xfrm>
            <a:off x="6855542" y="2227606"/>
            <a:ext cx="573882" cy="461665"/>
            <a:chOff x="6855542" y="2227606"/>
            <a:chExt cx="573882" cy="461665"/>
          </a:xfrm>
        </p:grpSpPr>
        <p:sp>
          <p:nvSpPr>
            <p:cNvPr id="114" name="Google Shape;114;p1"/>
            <p:cNvSpPr/>
            <p:nvPr/>
          </p:nvSpPr>
          <p:spPr>
            <a:xfrm>
              <a:off x="6959603" y="2295146"/>
              <a:ext cx="365760" cy="365760"/>
            </a:xfrm>
            <a:prstGeom prst="ellipse">
              <a:avLst/>
            </a:pr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1"/>
            <p:cNvSpPr txBox="1"/>
            <p:nvPr/>
          </p:nvSpPr>
          <p:spPr>
            <a:xfrm>
              <a:off x="6855542" y="2227606"/>
              <a:ext cx="573882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0" i="0" u="none" strike="noStrike" cap="non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6</a:t>
              </a:r>
              <a:endParaRPr/>
            </a:p>
          </p:txBody>
        </p:sp>
      </p:grpSp>
      <p:grpSp>
        <p:nvGrpSpPr>
          <p:cNvPr id="116" name="Google Shape;116;p1"/>
          <p:cNvGrpSpPr/>
          <p:nvPr/>
        </p:nvGrpSpPr>
        <p:grpSpPr>
          <a:xfrm>
            <a:off x="1904711" y="1594001"/>
            <a:ext cx="3165642" cy="1132732"/>
            <a:chOff x="1997911" y="1594001"/>
            <a:chExt cx="3165642" cy="1132732"/>
          </a:xfrm>
        </p:grpSpPr>
        <p:sp>
          <p:nvSpPr>
            <p:cNvPr id="117" name="Google Shape;117;p1"/>
            <p:cNvSpPr/>
            <p:nvPr/>
          </p:nvSpPr>
          <p:spPr>
            <a:xfrm>
              <a:off x="2002971" y="1596571"/>
              <a:ext cx="3160582" cy="1088572"/>
            </a:xfrm>
            <a:custGeom>
              <a:avLst/>
              <a:gdLst/>
              <a:ahLst/>
              <a:cxnLst/>
              <a:rect l="l" t="t" r="r" b="b"/>
              <a:pathLst>
                <a:path w="3160582" h="1088572" extrusionOk="0">
                  <a:moveTo>
                    <a:pt x="312079" y="0"/>
                  </a:moveTo>
                  <a:lnTo>
                    <a:pt x="3160582" y="0"/>
                  </a:lnTo>
                  <a:lnTo>
                    <a:pt x="3048354" y="54063"/>
                  </a:lnTo>
                  <a:cubicBezTo>
                    <a:pt x="2675702" y="256500"/>
                    <a:pt x="2368328" y="563874"/>
                    <a:pt x="2165891" y="936526"/>
                  </a:cubicBezTo>
                  <a:lnTo>
                    <a:pt x="2092647" y="1088572"/>
                  </a:lnTo>
                  <a:lnTo>
                    <a:pt x="0" y="1088572"/>
                  </a:lnTo>
                  <a:lnTo>
                    <a:pt x="0" y="312079"/>
                  </a:lnTo>
                  <a:cubicBezTo>
                    <a:pt x="0" y="139723"/>
                    <a:pt x="139723" y="0"/>
                    <a:pt x="312079" y="0"/>
                  </a:cubicBezTo>
                  <a:close/>
                </a:path>
              </a:pathLst>
            </a:cu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"/>
            <p:cNvSpPr txBox="1"/>
            <p:nvPr/>
          </p:nvSpPr>
          <p:spPr>
            <a:xfrm>
              <a:off x="2078549" y="1594001"/>
              <a:ext cx="1911193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tr-TR" sz="1400" b="1" dirty="0"/>
                <a:t>HIZ</a:t>
              </a:r>
              <a:endParaRPr sz="1400" b="1" dirty="0"/>
            </a:p>
          </p:txBody>
        </p:sp>
        <p:sp>
          <p:nvSpPr>
            <p:cNvPr id="119" name="Google Shape;119;p1"/>
            <p:cNvSpPr txBox="1"/>
            <p:nvPr/>
          </p:nvSpPr>
          <p:spPr>
            <a:xfrm>
              <a:off x="1997911" y="1826527"/>
              <a:ext cx="2157774" cy="9002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YZ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destekli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sistemler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literatür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taramasını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önemli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ölçüde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hızlandırmakta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ve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araştırmacıların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kritik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çalışmalara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odaklanmasını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05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sağlamaktadır</a:t>
              </a:r>
              <a:r>
                <a:rPr lang="en-US" sz="105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.</a:t>
              </a:r>
            </a:p>
          </p:txBody>
        </p:sp>
      </p:grpSp>
      <p:grpSp>
        <p:nvGrpSpPr>
          <p:cNvPr id="120" name="Google Shape;120;p1"/>
          <p:cNvGrpSpPr/>
          <p:nvPr/>
        </p:nvGrpSpPr>
        <p:grpSpPr>
          <a:xfrm>
            <a:off x="1088572" y="3069771"/>
            <a:ext cx="2886674" cy="1052286"/>
            <a:chOff x="1088572" y="3069771"/>
            <a:chExt cx="2886674" cy="1052286"/>
          </a:xfrm>
        </p:grpSpPr>
        <p:sp>
          <p:nvSpPr>
            <p:cNvPr id="121" name="Google Shape;121;p1"/>
            <p:cNvSpPr/>
            <p:nvPr/>
          </p:nvSpPr>
          <p:spPr>
            <a:xfrm>
              <a:off x="1088572" y="3069771"/>
              <a:ext cx="2886674" cy="1052286"/>
            </a:xfrm>
            <a:custGeom>
              <a:avLst/>
              <a:gdLst/>
              <a:ahLst/>
              <a:cxnLst/>
              <a:rect l="l" t="t" r="r" b="b"/>
              <a:pathLst>
                <a:path w="2886674" h="1052286" extrusionOk="0">
                  <a:moveTo>
                    <a:pt x="354747" y="0"/>
                  </a:moveTo>
                  <a:lnTo>
                    <a:pt x="914398" y="0"/>
                  </a:lnTo>
                  <a:lnTo>
                    <a:pt x="914399" y="0"/>
                  </a:lnTo>
                  <a:lnTo>
                    <a:pt x="2877344" y="0"/>
                  </a:lnTo>
                  <a:lnTo>
                    <a:pt x="2860295" y="66305"/>
                  </a:lnTo>
                  <a:cubicBezTo>
                    <a:pt x="2831100" y="208976"/>
                    <a:pt x="2815768" y="356698"/>
                    <a:pt x="2815768" y="508000"/>
                  </a:cubicBezTo>
                  <a:cubicBezTo>
                    <a:pt x="2815768" y="659303"/>
                    <a:pt x="2831100" y="807024"/>
                    <a:pt x="2860295" y="949695"/>
                  </a:cubicBezTo>
                  <a:lnTo>
                    <a:pt x="2886674" y="1052286"/>
                  </a:lnTo>
                  <a:lnTo>
                    <a:pt x="914399" y="1052286"/>
                  </a:lnTo>
                  <a:lnTo>
                    <a:pt x="914398" y="1052286"/>
                  </a:lnTo>
                  <a:lnTo>
                    <a:pt x="354747" y="1052286"/>
                  </a:lnTo>
                  <a:cubicBezTo>
                    <a:pt x="158826" y="1052286"/>
                    <a:pt x="0" y="893460"/>
                    <a:pt x="0" y="697539"/>
                  </a:cubicBezTo>
                  <a:lnTo>
                    <a:pt x="0" y="354747"/>
                  </a:lnTo>
                  <a:cubicBezTo>
                    <a:pt x="0" y="158826"/>
                    <a:pt x="158826" y="0"/>
                    <a:pt x="354747" y="0"/>
                  </a:cubicBezTo>
                  <a:close/>
                </a:path>
              </a:pathLst>
            </a:cu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1"/>
            <p:cNvSpPr txBox="1"/>
            <p:nvPr/>
          </p:nvSpPr>
          <p:spPr>
            <a:xfrm>
              <a:off x="1571890" y="3086239"/>
              <a:ext cx="1911193" cy="10156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tr-TR" sz="1400" b="1" dirty="0">
                  <a:latin typeface="Aptos" panose="020B0004020202020204" pitchFamily="34" charset="0"/>
                </a:rPr>
                <a:t>DOĞRULUK		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ptos" panose="020B0004020202020204" pitchFamily="34" charset="0"/>
              </a:endParaRPr>
            </a:p>
          </p:txBody>
        </p:sp>
        <p:sp>
          <p:nvSpPr>
            <p:cNvPr id="123" name="Google Shape;123;p1"/>
            <p:cNvSpPr txBox="1"/>
            <p:nvPr/>
          </p:nvSpPr>
          <p:spPr>
            <a:xfrm>
              <a:off x="1378881" y="3310102"/>
              <a:ext cx="2517661" cy="7694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NLP </a:t>
              </a:r>
              <a:r>
                <a:rPr lang="en-US" sz="110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tabanlı</a:t>
              </a:r>
              <a:r>
                <a:rPr lang="en-US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10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semantik</a:t>
              </a:r>
              <a:r>
                <a:rPr lang="en-US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10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analizler</a:t>
              </a:r>
              <a:r>
                <a:rPr lang="en-US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10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bağlamsal</a:t>
              </a:r>
              <a:r>
                <a:rPr lang="en-US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10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eşleşmeler</a:t>
              </a:r>
              <a:r>
                <a:rPr lang="en-US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10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yaparak</a:t>
              </a:r>
              <a:r>
                <a:rPr lang="en-US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10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ilgili</a:t>
              </a:r>
              <a:r>
                <a:rPr lang="en-US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10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makalelerin</a:t>
              </a:r>
              <a:r>
                <a:rPr lang="en-US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10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doğru</a:t>
              </a:r>
              <a:r>
                <a:rPr lang="en-US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10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seçilmesini</a:t>
              </a:r>
              <a:r>
                <a:rPr lang="en-US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 </a:t>
              </a:r>
              <a:r>
                <a:rPr lang="en-US" sz="1100" dirty="0" err="1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sağlamaktadır</a:t>
              </a:r>
              <a:r>
                <a:rPr lang="en-US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  <a:sym typeface="Calibri"/>
                </a:rPr>
                <a:t>.</a:t>
              </a:r>
              <a:endParaRPr sz="1100" dirty="0">
                <a:latin typeface="Aptos" panose="020B0004020202020204" pitchFamily="34" charset="0"/>
              </a:endParaRPr>
            </a:p>
          </p:txBody>
        </p:sp>
      </p:grpSp>
      <p:grpSp>
        <p:nvGrpSpPr>
          <p:cNvPr id="124" name="Google Shape;124;p1"/>
          <p:cNvGrpSpPr/>
          <p:nvPr/>
        </p:nvGrpSpPr>
        <p:grpSpPr>
          <a:xfrm>
            <a:off x="1982734" y="4506685"/>
            <a:ext cx="3180819" cy="1052287"/>
            <a:chOff x="1982734" y="4506685"/>
            <a:chExt cx="3180819" cy="1052287"/>
          </a:xfrm>
        </p:grpSpPr>
        <p:sp>
          <p:nvSpPr>
            <p:cNvPr id="125" name="Google Shape;125;p1"/>
            <p:cNvSpPr/>
            <p:nvPr/>
          </p:nvSpPr>
          <p:spPr>
            <a:xfrm>
              <a:off x="2002971" y="4506685"/>
              <a:ext cx="3160582" cy="1052287"/>
            </a:xfrm>
            <a:custGeom>
              <a:avLst/>
              <a:gdLst/>
              <a:ahLst/>
              <a:cxnLst/>
              <a:rect l="l" t="t" r="r" b="b"/>
              <a:pathLst>
                <a:path w="3160582" h="1052287" extrusionOk="0">
                  <a:moveTo>
                    <a:pt x="0" y="0"/>
                  </a:moveTo>
                  <a:lnTo>
                    <a:pt x="2110126" y="0"/>
                  </a:lnTo>
                  <a:lnTo>
                    <a:pt x="2165891" y="115761"/>
                  </a:lnTo>
                  <a:cubicBezTo>
                    <a:pt x="2368328" y="488413"/>
                    <a:pt x="2675702" y="795787"/>
                    <a:pt x="3048354" y="998224"/>
                  </a:cubicBezTo>
                  <a:lnTo>
                    <a:pt x="3160582" y="1052287"/>
                  </a:lnTo>
                  <a:lnTo>
                    <a:pt x="312079" y="1052287"/>
                  </a:lnTo>
                  <a:cubicBezTo>
                    <a:pt x="139723" y="1052287"/>
                    <a:pt x="0" y="912564"/>
                    <a:pt x="0" y="740208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"/>
            <p:cNvSpPr txBox="1"/>
            <p:nvPr/>
          </p:nvSpPr>
          <p:spPr>
            <a:xfrm>
              <a:off x="1982734" y="4536457"/>
              <a:ext cx="2303830" cy="4924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tr-TR" sz="1300" b="1" dirty="0">
                  <a:latin typeface="Aptos" panose="020B0004020202020204" pitchFamily="34" charset="0"/>
                </a:rPr>
                <a:t>KİŞİSELLEŞTİRME/KAPSAM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00" dirty="0"/>
            </a:p>
          </p:txBody>
        </p:sp>
        <p:sp>
          <p:nvSpPr>
            <p:cNvPr id="127" name="Google Shape;127;p1"/>
            <p:cNvSpPr txBox="1"/>
            <p:nvPr/>
          </p:nvSpPr>
          <p:spPr>
            <a:xfrm>
              <a:off x="2174293" y="4787001"/>
              <a:ext cx="2125797" cy="7694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tr-TR" sz="1100" dirty="0">
                  <a:latin typeface="Aptos" panose="020B0004020202020204" pitchFamily="34" charset="0"/>
                </a:rPr>
                <a:t>Makine öğrenmesi modelleri araştırmacıların önceki seçimlerinden öğrenerek hedefli öneriler üretiyor.​</a:t>
              </a:r>
              <a:endParaRPr sz="1100" dirty="0">
                <a:latin typeface="Aptos" panose="020B0004020202020204" pitchFamily="34" charset="0"/>
              </a:endParaRPr>
            </a:p>
          </p:txBody>
        </p:sp>
      </p:grpSp>
      <p:grpSp>
        <p:nvGrpSpPr>
          <p:cNvPr id="128" name="Google Shape;128;p1"/>
          <p:cNvGrpSpPr/>
          <p:nvPr/>
        </p:nvGrpSpPr>
        <p:grpSpPr>
          <a:xfrm>
            <a:off x="7028447" y="1596571"/>
            <a:ext cx="3387005" cy="1088572"/>
            <a:chOff x="7028447" y="1596571"/>
            <a:chExt cx="3387005" cy="1088572"/>
          </a:xfrm>
        </p:grpSpPr>
        <p:sp>
          <p:nvSpPr>
            <p:cNvPr id="129" name="Google Shape;129;p1"/>
            <p:cNvSpPr/>
            <p:nvPr/>
          </p:nvSpPr>
          <p:spPr>
            <a:xfrm>
              <a:off x="7028447" y="1596571"/>
              <a:ext cx="3387005" cy="1088572"/>
            </a:xfrm>
            <a:custGeom>
              <a:avLst/>
              <a:gdLst/>
              <a:ahLst/>
              <a:cxnLst/>
              <a:rect l="l" t="t" r="r" b="b"/>
              <a:pathLst>
                <a:path w="3387005" h="1088572" extrusionOk="0">
                  <a:moveTo>
                    <a:pt x="0" y="0"/>
                  </a:moveTo>
                  <a:lnTo>
                    <a:pt x="3074926" y="0"/>
                  </a:lnTo>
                  <a:cubicBezTo>
                    <a:pt x="3247282" y="0"/>
                    <a:pt x="3387005" y="139723"/>
                    <a:pt x="3387005" y="312079"/>
                  </a:cubicBezTo>
                  <a:lnTo>
                    <a:pt x="3387005" y="1088572"/>
                  </a:lnTo>
                  <a:lnTo>
                    <a:pt x="1067935" y="1088572"/>
                  </a:lnTo>
                  <a:lnTo>
                    <a:pt x="994690" y="936526"/>
                  </a:lnTo>
                  <a:cubicBezTo>
                    <a:pt x="792253" y="563874"/>
                    <a:pt x="484879" y="256500"/>
                    <a:pt x="112227" y="54063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"/>
            <p:cNvSpPr txBox="1"/>
            <p:nvPr/>
          </p:nvSpPr>
          <p:spPr>
            <a:xfrm>
              <a:off x="7887380" y="1643469"/>
              <a:ext cx="215275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tr-TR" sz="1400" b="1" dirty="0">
                  <a:latin typeface="Aptos" panose="020B0004020202020204" pitchFamily="34" charset="0"/>
                </a:rPr>
                <a:t>ALGORİTMİK ÖNYARGI</a:t>
              </a:r>
              <a:endParaRPr sz="1400" b="1" dirty="0">
                <a:latin typeface="Aptos" panose="020B0004020202020204" pitchFamily="34" charset="0"/>
              </a:endParaRPr>
            </a:p>
          </p:txBody>
        </p:sp>
        <p:sp>
          <p:nvSpPr>
            <p:cNvPr id="131" name="Google Shape;131;p1"/>
            <p:cNvSpPr txBox="1"/>
            <p:nvPr/>
          </p:nvSpPr>
          <p:spPr>
            <a:xfrm>
              <a:off x="8096382" y="1908490"/>
              <a:ext cx="2243595" cy="7694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tr-TR" sz="1100" dirty="0">
                  <a:solidFill>
                    <a:schemeClr val="dk1"/>
                  </a:solidFill>
                  <a:latin typeface="Aptos" panose="020B0004020202020204" pitchFamily="34" charset="0"/>
                  <a:ea typeface="Calibri"/>
                  <a:cs typeface="Calibri"/>
                </a:rPr>
                <a:t>Eğitim verilerinde bulunan taraflılık, modelin kararlarına da yansıyarak hatalı veya adaletsiz sonuçlar üretme riski taşır.</a:t>
              </a:r>
              <a:endParaRPr sz="1100" dirty="0">
                <a:solidFill>
                  <a:schemeClr val="dk1"/>
                </a:solidFill>
                <a:latin typeface="Aptos" panose="020B0004020202020204" pitchFamily="34" charset="0"/>
                <a:ea typeface="Calibri"/>
                <a:cs typeface="Calibri"/>
              </a:endParaRPr>
            </a:p>
          </p:txBody>
        </p:sp>
      </p:grpSp>
      <p:grpSp>
        <p:nvGrpSpPr>
          <p:cNvPr id="132" name="Google Shape;132;p1"/>
          <p:cNvGrpSpPr/>
          <p:nvPr/>
        </p:nvGrpSpPr>
        <p:grpSpPr>
          <a:xfrm>
            <a:off x="8216750" y="3069771"/>
            <a:ext cx="2843136" cy="1052286"/>
            <a:chOff x="8216750" y="3069771"/>
            <a:chExt cx="2843136" cy="1052286"/>
          </a:xfrm>
        </p:grpSpPr>
        <p:sp>
          <p:nvSpPr>
            <p:cNvPr id="133" name="Google Shape;133;p1"/>
            <p:cNvSpPr/>
            <p:nvPr/>
          </p:nvSpPr>
          <p:spPr>
            <a:xfrm>
              <a:off x="8216750" y="3069771"/>
              <a:ext cx="2843136" cy="1052286"/>
            </a:xfrm>
            <a:custGeom>
              <a:avLst/>
              <a:gdLst/>
              <a:ahLst/>
              <a:cxnLst/>
              <a:rect l="l" t="t" r="r" b="b"/>
              <a:pathLst>
                <a:path w="2843136" h="1052286" extrusionOk="0">
                  <a:moveTo>
                    <a:pt x="2198701" y="0"/>
                  </a:moveTo>
                  <a:lnTo>
                    <a:pt x="2488389" y="0"/>
                  </a:lnTo>
                  <a:cubicBezTo>
                    <a:pt x="2684310" y="0"/>
                    <a:pt x="2843136" y="158826"/>
                    <a:pt x="2843136" y="354747"/>
                  </a:cubicBezTo>
                  <a:lnTo>
                    <a:pt x="2843136" y="697539"/>
                  </a:lnTo>
                  <a:cubicBezTo>
                    <a:pt x="2843136" y="893460"/>
                    <a:pt x="2684310" y="1052286"/>
                    <a:pt x="2488389" y="1052286"/>
                  </a:cubicBezTo>
                  <a:lnTo>
                    <a:pt x="2198701" y="1052286"/>
                  </a:lnTo>
                  <a:close/>
                  <a:moveTo>
                    <a:pt x="9331" y="0"/>
                  </a:moveTo>
                  <a:lnTo>
                    <a:pt x="2198700" y="0"/>
                  </a:lnTo>
                  <a:lnTo>
                    <a:pt x="2198700" y="1052286"/>
                  </a:lnTo>
                  <a:lnTo>
                    <a:pt x="0" y="1052286"/>
                  </a:lnTo>
                  <a:lnTo>
                    <a:pt x="26379" y="949695"/>
                  </a:lnTo>
                  <a:cubicBezTo>
                    <a:pt x="55574" y="807024"/>
                    <a:pt x="70906" y="659303"/>
                    <a:pt x="70906" y="508000"/>
                  </a:cubicBezTo>
                  <a:cubicBezTo>
                    <a:pt x="70906" y="356698"/>
                    <a:pt x="55574" y="208976"/>
                    <a:pt x="26379" y="66305"/>
                  </a:cubicBezTo>
                  <a:close/>
                </a:path>
              </a:pathLst>
            </a:cu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1"/>
            <p:cNvSpPr txBox="1"/>
            <p:nvPr/>
          </p:nvSpPr>
          <p:spPr>
            <a:xfrm>
              <a:off x="8560864" y="3075533"/>
              <a:ext cx="2059246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tr-TR" sz="1400" b="1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ŞEFFAFLIK EKSİKLİĞİ</a:t>
              </a:r>
              <a:endParaRPr b="1" dirty="0"/>
            </a:p>
          </p:txBody>
        </p:sp>
        <p:sp>
          <p:nvSpPr>
            <p:cNvPr id="135" name="Google Shape;135;p1"/>
            <p:cNvSpPr txBox="1"/>
            <p:nvPr/>
          </p:nvSpPr>
          <p:spPr>
            <a:xfrm>
              <a:off x="8287658" y="3310102"/>
              <a:ext cx="2708002" cy="7694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tr-TR" sz="1100" dirty="0"/>
                <a:t>Yapay zekâ sistemleri ürettiği bilginin veya dayandığı kaynağın doğruluğunun net olamayışı, güven kaybı ve hatalı bilgiye dayanma riski ortaya çıkar.</a:t>
              </a:r>
              <a:endParaRPr sz="1100" dirty="0"/>
            </a:p>
          </p:txBody>
        </p:sp>
      </p:grpSp>
      <p:grpSp>
        <p:nvGrpSpPr>
          <p:cNvPr id="136" name="Google Shape;136;p1"/>
          <p:cNvGrpSpPr/>
          <p:nvPr/>
        </p:nvGrpSpPr>
        <p:grpSpPr>
          <a:xfrm>
            <a:off x="7028447" y="4506685"/>
            <a:ext cx="3387005" cy="1052287"/>
            <a:chOff x="7028447" y="4506685"/>
            <a:chExt cx="3387005" cy="1052287"/>
          </a:xfrm>
        </p:grpSpPr>
        <p:sp>
          <p:nvSpPr>
            <p:cNvPr id="137" name="Google Shape;137;p1"/>
            <p:cNvSpPr/>
            <p:nvPr/>
          </p:nvSpPr>
          <p:spPr>
            <a:xfrm>
              <a:off x="7028447" y="4506685"/>
              <a:ext cx="3387005" cy="1052287"/>
            </a:xfrm>
            <a:custGeom>
              <a:avLst/>
              <a:gdLst/>
              <a:ahLst/>
              <a:cxnLst/>
              <a:rect l="l" t="t" r="r" b="b"/>
              <a:pathLst>
                <a:path w="3387005" h="1052287" extrusionOk="0">
                  <a:moveTo>
                    <a:pt x="1050455" y="0"/>
                  </a:moveTo>
                  <a:lnTo>
                    <a:pt x="3387005" y="0"/>
                  </a:lnTo>
                  <a:lnTo>
                    <a:pt x="3387005" y="740208"/>
                  </a:lnTo>
                  <a:cubicBezTo>
                    <a:pt x="3387005" y="912564"/>
                    <a:pt x="3247282" y="1052287"/>
                    <a:pt x="3074926" y="1052287"/>
                  </a:cubicBezTo>
                  <a:lnTo>
                    <a:pt x="0" y="1052287"/>
                  </a:lnTo>
                  <a:lnTo>
                    <a:pt x="112227" y="998224"/>
                  </a:lnTo>
                  <a:cubicBezTo>
                    <a:pt x="484879" y="795787"/>
                    <a:pt x="792253" y="488413"/>
                    <a:pt x="994690" y="115761"/>
                  </a:cubicBezTo>
                  <a:lnTo>
                    <a:pt x="1050455" y="0"/>
                  </a:lnTo>
                  <a:close/>
                </a:path>
              </a:pathLst>
            </a:cu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"/>
            <p:cNvSpPr txBox="1"/>
            <p:nvPr/>
          </p:nvSpPr>
          <p:spPr>
            <a:xfrm>
              <a:off x="7959948" y="4506685"/>
              <a:ext cx="2286829" cy="584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tr-TR" sz="1400" b="1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</a:rPr>
                <a:t>YANLIŞ SINIFLANDIRMA</a:t>
              </a:r>
            </a:p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9" name="Google Shape;139;p1"/>
            <p:cNvSpPr txBox="1"/>
            <p:nvPr/>
          </p:nvSpPr>
          <p:spPr>
            <a:xfrm>
              <a:off x="7808086" y="4749800"/>
              <a:ext cx="2539154" cy="7694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tr-TR" sz="1100" dirty="0"/>
                <a:t>Yanlış sınıflandırma, yapay zekânın kavramları hatalı ilişkilendirmesi veya etiketleme hataları nedeniyle güvenilir olmayan sonuçlar üretme riskidir.</a:t>
              </a:r>
              <a:endParaRPr sz="1100" dirty="0"/>
            </a:p>
          </p:txBody>
        </p:sp>
      </p:grpSp>
      <p:grpSp>
        <p:nvGrpSpPr>
          <p:cNvPr id="140" name="Google Shape;140;p1"/>
          <p:cNvGrpSpPr/>
          <p:nvPr/>
        </p:nvGrpSpPr>
        <p:grpSpPr>
          <a:xfrm>
            <a:off x="4920344" y="2442029"/>
            <a:ext cx="2307771" cy="2307771"/>
            <a:chOff x="4920344" y="2442029"/>
            <a:chExt cx="2307771" cy="2307771"/>
          </a:xfrm>
        </p:grpSpPr>
        <p:sp>
          <p:nvSpPr>
            <p:cNvPr id="141" name="Google Shape;141;p1"/>
            <p:cNvSpPr/>
            <p:nvPr/>
          </p:nvSpPr>
          <p:spPr>
            <a:xfrm>
              <a:off x="4920344" y="2442029"/>
              <a:ext cx="2307771" cy="2307771"/>
            </a:xfrm>
            <a:custGeom>
              <a:avLst/>
              <a:gdLst/>
              <a:ahLst/>
              <a:cxnLst/>
              <a:rect l="l" t="t" r="r" b="b"/>
              <a:pathLst>
                <a:path w="2307771" h="2307771" extrusionOk="0">
                  <a:moveTo>
                    <a:pt x="1153884" y="0"/>
                  </a:moveTo>
                  <a:cubicBezTo>
                    <a:pt x="1392862" y="0"/>
                    <a:pt x="1614872" y="72649"/>
                    <a:pt x="1799033" y="197066"/>
                  </a:cubicBezTo>
                  <a:lnTo>
                    <a:pt x="1860613" y="243114"/>
                  </a:lnTo>
                  <a:lnTo>
                    <a:pt x="1860614" y="243114"/>
                  </a:lnTo>
                  <a:lnTo>
                    <a:pt x="1887863" y="263490"/>
                  </a:lnTo>
                  <a:cubicBezTo>
                    <a:pt x="1944851" y="310522"/>
                    <a:pt x="1997248" y="362918"/>
                    <a:pt x="2044279" y="419906"/>
                  </a:cubicBezTo>
                  <a:lnTo>
                    <a:pt x="2075541" y="461713"/>
                  </a:lnTo>
                  <a:lnTo>
                    <a:pt x="2075541" y="461714"/>
                  </a:lnTo>
                  <a:lnTo>
                    <a:pt x="2110704" y="508737"/>
                  </a:lnTo>
                  <a:lnTo>
                    <a:pt x="2165939" y="599654"/>
                  </a:lnTo>
                  <a:lnTo>
                    <a:pt x="2165940" y="599654"/>
                  </a:lnTo>
                  <a:lnTo>
                    <a:pt x="2168503" y="603874"/>
                  </a:lnTo>
                  <a:lnTo>
                    <a:pt x="2180001" y="627742"/>
                  </a:lnTo>
                  <a:lnTo>
                    <a:pt x="2217093" y="704740"/>
                  </a:lnTo>
                  <a:cubicBezTo>
                    <a:pt x="2275483" y="842790"/>
                    <a:pt x="2307771" y="994567"/>
                    <a:pt x="2307771" y="1153885"/>
                  </a:cubicBezTo>
                  <a:cubicBezTo>
                    <a:pt x="2307771" y="1313204"/>
                    <a:pt x="2275483" y="1464981"/>
                    <a:pt x="2217093" y="1603030"/>
                  </a:cubicBezTo>
                  <a:lnTo>
                    <a:pt x="2180001" y="1680028"/>
                  </a:lnTo>
                  <a:lnTo>
                    <a:pt x="2168662" y="1703566"/>
                  </a:lnTo>
                  <a:lnTo>
                    <a:pt x="2168661" y="1703566"/>
                  </a:lnTo>
                  <a:lnTo>
                    <a:pt x="2168502" y="1703896"/>
                  </a:lnTo>
                  <a:cubicBezTo>
                    <a:pt x="2150739" y="1736595"/>
                    <a:pt x="2131441" y="1768340"/>
                    <a:pt x="2110704" y="1799034"/>
                  </a:cubicBezTo>
                  <a:lnTo>
                    <a:pt x="2075541" y="1846058"/>
                  </a:lnTo>
                  <a:lnTo>
                    <a:pt x="2075541" y="1846059"/>
                  </a:lnTo>
                  <a:lnTo>
                    <a:pt x="2044279" y="1887865"/>
                  </a:lnTo>
                  <a:cubicBezTo>
                    <a:pt x="1997248" y="1944853"/>
                    <a:pt x="1944851" y="1997250"/>
                    <a:pt x="1887863" y="2044281"/>
                  </a:cubicBezTo>
                  <a:lnTo>
                    <a:pt x="1860616" y="2064656"/>
                  </a:lnTo>
                  <a:lnTo>
                    <a:pt x="1799034" y="2110705"/>
                  </a:lnTo>
                  <a:cubicBezTo>
                    <a:pt x="1614873" y="2235123"/>
                    <a:pt x="1392863" y="2307771"/>
                    <a:pt x="1153885" y="2307771"/>
                  </a:cubicBezTo>
                  <a:cubicBezTo>
                    <a:pt x="914907" y="2307771"/>
                    <a:pt x="692898" y="2235123"/>
                    <a:pt x="508736" y="2110705"/>
                  </a:cubicBezTo>
                  <a:lnTo>
                    <a:pt x="447156" y="2064656"/>
                  </a:lnTo>
                  <a:lnTo>
                    <a:pt x="447153" y="2064656"/>
                  </a:lnTo>
                  <a:lnTo>
                    <a:pt x="419905" y="2044281"/>
                  </a:lnTo>
                  <a:cubicBezTo>
                    <a:pt x="391411" y="2020765"/>
                    <a:pt x="364065" y="1995909"/>
                    <a:pt x="337963" y="1969807"/>
                  </a:cubicBezTo>
                  <a:lnTo>
                    <a:pt x="297541" y="1925332"/>
                  </a:lnTo>
                  <a:lnTo>
                    <a:pt x="263489" y="1887865"/>
                  </a:lnTo>
                  <a:cubicBezTo>
                    <a:pt x="216459" y="1830877"/>
                    <a:pt x="174793" y="1769296"/>
                    <a:pt x="139266" y="1703897"/>
                  </a:cubicBezTo>
                  <a:lnTo>
                    <a:pt x="139107" y="1703567"/>
                  </a:lnTo>
                  <a:lnTo>
                    <a:pt x="297541" y="1703567"/>
                  </a:lnTo>
                  <a:lnTo>
                    <a:pt x="2075541" y="1703567"/>
                  </a:lnTo>
                  <a:lnTo>
                    <a:pt x="2075541" y="1703566"/>
                  </a:lnTo>
                  <a:lnTo>
                    <a:pt x="2075542" y="1703566"/>
                  </a:lnTo>
                  <a:lnTo>
                    <a:pt x="2075542" y="1680028"/>
                  </a:lnTo>
                  <a:lnTo>
                    <a:pt x="2075542" y="627742"/>
                  </a:lnTo>
                  <a:lnTo>
                    <a:pt x="2075542" y="599655"/>
                  </a:lnTo>
                  <a:lnTo>
                    <a:pt x="2075541" y="599655"/>
                  </a:lnTo>
                  <a:lnTo>
                    <a:pt x="2075541" y="627742"/>
                  </a:lnTo>
                  <a:lnTo>
                    <a:pt x="2075541" y="1680028"/>
                  </a:lnTo>
                  <a:lnTo>
                    <a:pt x="2075541" y="1703566"/>
                  </a:lnTo>
                  <a:lnTo>
                    <a:pt x="297542" y="1703566"/>
                  </a:lnTo>
                  <a:lnTo>
                    <a:pt x="297541" y="1703566"/>
                  </a:lnTo>
                  <a:lnTo>
                    <a:pt x="139108" y="1703566"/>
                  </a:lnTo>
                  <a:lnTo>
                    <a:pt x="127769" y="1680028"/>
                  </a:lnTo>
                  <a:lnTo>
                    <a:pt x="127770" y="1680028"/>
                  </a:lnTo>
                  <a:lnTo>
                    <a:pt x="90678" y="1603030"/>
                  </a:lnTo>
                  <a:cubicBezTo>
                    <a:pt x="32288" y="1464981"/>
                    <a:pt x="0" y="1313204"/>
                    <a:pt x="0" y="1153885"/>
                  </a:cubicBezTo>
                  <a:cubicBezTo>
                    <a:pt x="0" y="994567"/>
                    <a:pt x="32288" y="842790"/>
                    <a:pt x="90678" y="704740"/>
                  </a:cubicBezTo>
                  <a:lnTo>
                    <a:pt x="127770" y="627742"/>
                  </a:lnTo>
                  <a:lnTo>
                    <a:pt x="127769" y="627742"/>
                  </a:lnTo>
                  <a:lnTo>
                    <a:pt x="139267" y="603874"/>
                  </a:lnTo>
                  <a:lnTo>
                    <a:pt x="141831" y="599654"/>
                  </a:lnTo>
                  <a:lnTo>
                    <a:pt x="197065" y="508736"/>
                  </a:lnTo>
                  <a:cubicBezTo>
                    <a:pt x="217801" y="478043"/>
                    <a:pt x="239975" y="448401"/>
                    <a:pt x="263490" y="419906"/>
                  </a:cubicBezTo>
                  <a:lnTo>
                    <a:pt x="297541" y="382441"/>
                  </a:lnTo>
                  <a:lnTo>
                    <a:pt x="297541" y="382440"/>
                  </a:lnTo>
                  <a:lnTo>
                    <a:pt x="337963" y="337964"/>
                  </a:lnTo>
                  <a:cubicBezTo>
                    <a:pt x="364065" y="311863"/>
                    <a:pt x="391411" y="287006"/>
                    <a:pt x="419905" y="263490"/>
                  </a:cubicBezTo>
                  <a:lnTo>
                    <a:pt x="447154" y="243114"/>
                  </a:lnTo>
                  <a:lnTo>
                    <a:pt x="447156" y="243114"/>
                  </a:lnTo>
                  <a:lnTo>
                    <a:pt x="508735" y="197066"/>
                  </a:lnTo>
                  <a:cubicBezTo>
                    <a:pt x="692897" y="72649"/>
                    <a:pt x="914906" y="0"/>
                    <a:pt x="1153884" y="0"/>
                  </a:cubicBezTo>
                  <a:close/>
                </a:path>
              </a:pathLst>
            </a:custGeom>
            <a:gradFill>
              <a:gsLst>
                <a:gs pos="0">
                  <a:srgbClr val="CCCBD0"/>
                </a:gs>
                <a:gs pos="80000">
                  <a:srgbClr val="F8F8F8"/>
                </a:gs>
                <a:gs pos="100000">
                  <a:srgbClr val="F8F8F8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"/>
            <p:cNvSpPr txBox="1"/>
            <p:nvPr/>
          </p:nvSpPr>
          <p:spPr>
            <a:xfrm>
              <a:off x="5026641" y="3266658"/>
              <a:ext cx="2128171" cy="7694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tr-TR" sz="2200" b="1" kern="1200" dirty="0">
                  <a:solidFill>
                    <a:srgbClr val="5CC97B"/>
                  </a:solidFill>
                  <a:ea typeface="Petrona Bold" pitchFamily="34" charset="-122"/>
                  <a:sym typeface="Open Sans SemiBold"/>
                </a:rPr>
                <a:t>AVANTAJLAR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tr-TR" sz="2200" dirty="0">
                  <a:solidFill>
                    <a:srgbClr val="FF0000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rPr>
                <a:t>RİSKLER</a:t>
              </a:r>
              <a:endParaRPr sz="2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5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B9EEFD8-8BEE-1FFC-A6BC-439878A01EEE}"/>
              </a:ext>
            </a:extLst>
          </p:cNvPr>
          <p:cNvGrpSpPr/>
          <p:nvPr/>
        </p:nvGrpSpPr>
        <p:grpSpPr>
          <a:xfrm>
            <a:off x="8559634" y="1974282"/>
            <a:ext cx="3261870" cy="3823897"/>
            <a:chOff x="3744684" y="1818828"/>
            <a:chExt cx="3701144" cy="4338859"/>
          </a:xfrm>
        </p:grpSpPr>
        <p:sp>
          <p:nvSpPr>
            <p:cNvPr id="45" name="Rectangle 4">
              <a:extLst>
                <a:ext uri="{FF2B5EF4-FFF2-40B4-BE49-F238E27FC236}">
                  <a16:creationId xmlns:a16="http://schemas.microsoft.com/office/drawing/2014/main" id="{5CC0784D-D2B9-9C30-526C-D0A945E9CF67}"/>
                </a:ext>
              </a:extLst>
            </p:cNvPr>
            <p:cNvSpPr/>
            <p:nvPr/>
          </p:nvSpPr>
          <p:spPr>
            <a:xfrm>
              <a:off x="3744684" y="1934028"/>
              <a:ext cx="3661965" cy="4223659"/>
            </a:xfrm>
            <a:custGeom>
              <a:avLst/>
              <a:gdLst>
                <a:gd name="connsiteX0" fmla="*/ 0 w 3690992"/>
                <a:gd name="connsiteY0" fmla="*/ 0 h 3933372"/>
                <a:gd name="connsiteX1" fmla="*/ 3690992 w 3690992"/>
                <a:gd name="connsiteY1" fmla="*/ 0 h 3933372"/>
                <a:gd name="connsiteX2" fmla="*/ 3690992 w 3690992"/>
                <a:gd name="connsiteY2" fmla="*/ 3933372 h 3933372"/>
                <a:gd name="connsiteX3" fmla="*/ 0 w 3690992"/>
                <a:gd name="connsiteY3" fmla="*/ 3933372 h 3933372"/>
                <a:gd name="connsiteX4" fmla="*/ 0 w 3690992"/>
                <a:gd name="connsiteY4" fmla="*/ 0 h 3933372"/>
                <a:gd name="connsiteX0" fmla="*/ 0 w 3720021"/>
                <a:gd name="connsiteY0" fmla="*/ 754743 h 3933372"/>
                <a:gd name="connsiteX1" fmla="*/ 3720021 w 3720021"/>
                <a:gd name="connsiteY1" fmla="*/ 0 h 3933372"/>
                <a:gd name="connsiteX2" fmla="*/ 3720021 w 3720021"/>
                <a:gd name="connsiteY2" fmla="*/ 3933372 h 3933372"/>
                <a:gd name="connsiteX3" fmla="*/ 29029 w 3720021"/>
                <a:gd name="connsiteY3" fmla="*/ 3933372 h 3933372"/>
                <a:gd name="connsiteX4" fmla="*/ 0 w 3720021"/>
                <a:gd name="connsiteY4" fmla="*/ 754743 h 3933372"/>
                <a:gd name="connsiteX0" fmla="*/ 0 w 3720021"/>
                <a:gd name="connsiteY0" fmla="*/ 711201 h 3889830"/>
                <a:gd name="connsiteX1" fmla="*/ 1296135 w 3720021"/>
                <a:gd name="connsiteY1" fmla="*/ 0 h 3889830"/>
                <a:gd name="connsiteX2" fmla="*/ 3720021 w 3720021"/>
                <a:gd name="connsiteY2" fmla="*/ 3889830 h 3889830"/>
                <a:gd name="connsiteX3" fmla="*/ 29029 w 3720021"/>
                <a:gd name="connsiteY3" fmla="*/ 3889830 h 3889830"/>
                <a:gd name="connsiteX4" fmla="*/ 0 w 3720021"/>
                <a:gd name="connsiteY4" fmla="*/ 711201 h 3889830"/>
                <a:gd name="connsiteX0" fmla="*/ 0 w 3720021"/>
                <a:gd name="connsiteY0" fmla="*/ 711201 h 4455887"/>
                <a:gd name="connsiteX1" fmla="*/ 1296135 w 3720021"/>
                <a:gd name="connsiteY1" fmla="*/ 0 h 4455887"/>
                <a:gd name="connsiteX2" fmla="*/ 3720021 w 3720021"/>
                <a:gd name="connsiteY2" fmla="*/ 3889830 h 4455887"/>
                <a:gd name="connsiteX3" fmla="*/ 14514 w 3720021"/>
                <a:gd name="connsiteY3" fmla="*/ 4455887 h 4455887"/>
                <a:gd name="connsiteX4" fmla="*/ 0 w 3720021"/>
                <a:gd name="connsiteY4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14514 w 3661964"/>
                <a:gd name="connsiteY3" fmla="*/ 4455887 h 4455887"/>
                <a:gd name="connsiteX4" fmla="*/ 0 w 3661964"/>
                <a:gd name="connsiteY4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2670630 w 3661964"/>
                <a:gd name="connsiteY3" fmla="*/ 3363687 h 4455887"/>
                <a:gd name="connsiteX4" fmla="*/ 14514 w 3661964"/>
                <a:gd name="connsiteY4" fmla="*/ 4455887 h 4455887"/>
                <a:gd name="connsiteX5" fmla="*/ 0 w 3661964"/>
                <a:gd name="connsiteY5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3468915 w 3661964"/>
                <a:gd name="connsiteY3" fmla="*/ 3929744 h 4455887"/>
                <a:gd name="connsiteX4" fmla="*/ 14514 w 3661964"/>
                <a:gd name="connsiteY4" fmla="*/ 4455887 h 4455887"/>
                <a:gd name="connsiteX5" fmla="*/ 0 w 3661964"/>
                <a:gd name="connsiteY5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3048001 w 3661964"/>
                <a:gd name="connsiteY3" fmla="*/ 3770087 h 4455887"/>
                <a:gd name="connsiteX4" fmla="*/ 14514 w 3661964"/>
                <a:gd name="connsiteY4" fmla="*/ 4455887 h 4455887"/>
                <a:gd name="connsiteX5" fmla="*/ 0 w 3661964"/>
                <a:gd name="connsiteY5" fmla="*/ 711201 h 4455887"/>
                <a:gd name="connsiteX0" fmla="*/ 0 w 3661964"/>
                <a:gd name="connsiteY0" fmla="*/ 711201 h 4223659"/>
                <a:gd name="connsiteX1" fmla="*/ 1296135 w 3661964"/>
                <a:gd name="connsiteY1" fmla="*/ 0 h 4223659"/>
                <a:gd name="connsiteX2" fmla="*/ 3661964 w 3661964"/>
                <a:gd name="connsiteY2" fmla="*/ 2960916 h 4223659"/>
                <a:gd name="connsiteX3" fmla="*/ 3048001 w 3661964"/>
                <a:gd name="connsiteY3" fmla="*/ 3770087 h 4223659"/>
                <a:gd name="connsiteX4" fmla="*/ 159657 w 3661964"/>
                <a:gd name="connsiteY4" fmla="*/ 4223659 h 4223659"/>
                <a:gd name="connsiteX5" fmla="*/ 0 w 3661964"/>
                <a:gd name="connsiteY5" fmla="*/ 711201 h 4223659"/>
                <a:gd name="connsiteX0" fmla="*/ 0 w 3574878"/>
                <a:gd name="connsiteY0" fmla="*/ 870858 h 4223659"/>
                <a:gd name="connsiteX1" fmla="*/ 1209049 w 3574878"/>
                <a:gd name="connsiteY1" fmla="*/ 0 h 4223659"/>
                <a:gd name="connsiteX2" fmla="*/ 3574878 w 3574878"/>
                <a:gd name="connsiteY2" fmla="*/ 2960916 h 4223659"/>
                <a:gd name="connsiteX3" fmla="*/ 2960915 w 3574878"/>
                <a:gd name="connsiteY3" fmla="*/ 3770087 h 4223659"/>
                <a:gd name="connsiteX4" fmla="*/ 72571 w 3574878"/>
                <a:gd name="connsiteY4" fmla="*/ 4223659 h 4223659"/>
                <a:gd name="connsiteX5" fmla="*/ 0 w 3574878"/>
                <a:gd name="connsiteY5" fmla="*/ 870858 h 4223659"/>
                <a:gd name="connsiteX0" fmla="*/ 0 w 3545850"/>
                <a:gd name="connsiteY0" fmla="*/ 1393372 h 4223659"/>
                <a:gd name="connsiteX1" fmla="*/ 1180021 w 3545850"/>
                <a:gd name="connsiteY1" fmla="*/ 0 h 4223659"/>
                <a:gd name="connsiteX2" fmla="*/ 3545850 w 3545850"/>
                <a:gd name="connsiteY2" fmla="*/ 2960916 h 4223659"/>
                <a:gd name="connsiteX3" fmla="*/ 2931887 w 3545850"/>
                <a:gd name="connsiteY3" fmla="*/ 3770087 h 4223659"/>
                <a:gd name="connsiteX4" fmla="*/ 43543 w 3545850"/>
                <a:gd name="connsiteY4" fmla="*/ 4223659 h 4223659"/>
                <a:gd name="connsiteX5" fmla="*/ 0 w 3545850"/>
                <a:gd name="connsiteY5" fmla="*/ 1393372 h 4223659"/>
                <a:gd name="connsiteX0" fmla="*/ 0 w 3661965"/>
                <a:gd name="connsiteY0" fmla="*/ 1393372 h 4223659"/>
                <a:gd name="connsiteX1" fmla="*/ 1180021 w 3661965"/>
                <a:gd name="connsiteY1" fmla="*/ 0 h 4223659"/>
                <a:gd name="connsiteX2" fmla="*/ 3661965 w 3661965"/>
                <a:gd name="connsiteY2" fmla="*/ 2801259 h 4223659"/>
                <a:gd name="connsiteX3" fmla="*/ 2931887 w 3661965"/>
                <a:gd name="connsiteY3" fmla="*/ 3770087 h 4223659"/>
                <a:gd name="connsiteX4" fmla="*/ 43543 w 3661965"/>
                <a:gd name="connsiteY4" fmla="*/ 4223659 h 4223659"/>
                <a:gd name="connsiteX5" fmla="*/ 0 w 3661965"/>
                <a:gd name="connsiteY5" fmla="*/ 1393372 h 422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61965" h="4223659">
                  <a:moveTo>
                    <a:pt x="0" y="1393372"/>
                  </a:moveTo>
                  <a:lnTo>
                    <a:pt x="1180021" y="0"/>
                  </a:lnTo>
                  <a:lnTo>
                    <a:pt x="3661965" y="2801259"/>
                  </a:lnTo>
                  <a:lnTo>
                    <a:pt x="2931887" y="3770087"/>
                  </a:lnTo>
                  <a:lnTo>
                    <a:pt x="43543" y="4223659"/>
                  </a:lnTo>
                  <a:lnTo>
                    <a:pt x="0" y="1393372"/>
                  </a:lnTo>
                  <a:close/>
                </a:path>
              </a:pathLst>
            </a:custGeom>
            <a:gradFill>
              <a:gsLst>
                <a:gs pos="19000">
                  <a:srgbClr val="A0A6B2">
                    <a:alpha val="6000"/>
                  </a:srgbClr>
                </a:gs>
                <a:gs pos="67000">
                  <a:schemeClr val="tx1">
                    <a:alpha val="45000"/>
                    <a:lumMod val="100000"/>
                  </a:schemeClr>
                </a:gs>
              </a:gsLst>
              <a:lin ang="18900000" scaled="1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ACFBB962-1F6F-7FD5-3D4C-7BB68DA07C40}"/>
                </a:ext>
              </a:extLst>
            </p:cNvPr>
            <p:cNvSpPr/>
            <p:nvPr/>
          </p:nvSpPr>
          <p:spPr>
            <a:xfrm>
              <a:off x="4746171" y="1934028"/>
              <a:ext cx="2699657" cy="2989943"/>
            </a:xfrm>
            <a:prstGeom prst="roundRect">
              <a:avLst>
                <a:gd name="adj" fmla="val 1182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6">
              <a:extLst>
                <a:ext uri="{FF2B5EF4-FFF2-40B4-BE49-F238E27FC236}">
                  <a16:creationId xmlns:a16="http://schemas.microsoft.com/office/drawing/2014/main" id="{0B9B30F2-B35F-759E-F47C-813106FB5FF0}"/>
                </a:ext>
              </a:extLst>
            </p:cNvPr>
            <p:cNvSpPr/>
            <p:nvPr/>
          </p:nvSpPr>
          <p:spPr>
            <a:xfrm rot="20900452">
              <a:off x="5294140" y="2193532"/>
              <a:ext cx="1097259" cy="848421"/>
            </a:xfrm>
            <a:custGeom>
              <a:avLst/>
              <a:gdLst>
                <a:gd name="connsiteX0" fmla="*/ 0 w 1071863"/>
                <a:gd name="connsiteY0" fmla="*/ 0 h 893354"/>
                <a:gd name="connsiteX1" fmla="*/ 1071863 w 1071863"/>
                <a:gd name="connsiteY1" fmla="*/ 0 h 893354"/>
                <a:gd name="connsiteX2" fmla="*/ 1071863 w 1071863"/>
                <a:gd name="connsiteY2" fmla="*/ 893354 h 893354"/>
                <a:gd name="connsiteX3" fmla="*/ 0 w 1071863"/>
                <a:gd name="connsiteY3" fmla="*/ 893354 h 893354"/>
                <a:gd name="connsiteX4" fmla="*/ 0 w 1071863"/>
                <a:gd name="connsiteY4" fmla="*/ 0 h 893354"/>
                <a:gd name="connsiteX0" fmla="*/ 30912 w 1102775"/>
                <a:gd name="connsiteY0" fmla="*/ 0 h 893354"/>
                <a:gd name="connsiteX1" fmla="*/ 1102775 w 1102775"/>
                <a:gd name="connsiteY1" fmla="*/ 0 h 893354"/>
                <a:gd name="connsiteX2" fmla="*/ 1102775 w 1102775"/>
                <a:gd name="connsiteY2" fmla="*/ 893354 h 893354"/>
                <a:gd name="connsiteX3" fmla="*/ 0 w 1102775"/>
                <a:gd name="connsiteY3" fmla="*/ 827696 h 893354"/>
                <a:gd name="connsiteX4" fmla="*/ 30912 w 1102775"/>
                <a:gd name="connsiteY4" fmla="*/ 0 h 893354"/>
                <a:gd name="connsiteX0" fmla="*/ 30912 w 1109531"/>
                <a:gd name="connsiteY0" fmla="*/ 0 h 827696"/>
                <a:gd name="connsiteX1" fmla="*/ 1102775 w 1109531"/>
                <a:gd name="connsiteY1" fmla="*/ 0 h 827696"/>
                <a:gd name="connsiteX2" fmla="*/ 1109531 w 1109531"/>
                <a:gd name="connsiteY2" fmla="*/ 791797 h 827696"/>
                <a:gd name="connsiteX3" fmla="*/ 0 w 1109531"/>
                <a:gd name="connsiteY3" fmla="*/ 827696 h 827696"/>
                <a:gd name="connsiteX4" fmla="*/ 30912 w 1109531"/>
                <a:gd name="connsiteY4" fmla="*/ 0 h 827696"/>
                <a:gd name="connsiteX0" fmla="*/ 95014 w 1109531"/>
                <a:gd name="connsiteY0" fmla="*/ 0 h 828669"/>
                <a:gd name="connsiteX1" fmla="*/ 1102775 w 1109531"/>
                <a:gd name="connsiteY1" fmla="*/ 973 h 828669"/>
                <a:gd name="connsiteX2" fmla="*/ 1109531 w 1109531"/>
                <a:gd name="connsiteY2" fmla="*/ 792770 h 828669"/>
                <a:gd name="connsiteX3" fmla="*/ 0 w 1109531"/>
                <a:gd name="connsiteY3" fmla="*/ 828669 h 828669"/>
                <a:gd name="connsiteX4" fmla="*/ 95014 w 1109531"/>
                <a:gd name="connsiteY4" fmla="*/ 0 h 828669"/>
                <a:gd name="connsiteX0" fmla="*/ 95014 w 1102775"/>
                <a:gd name="connsiteY0" fmla="*/ 0 h 846002"/>
                <a:gd name="connsiteX1" fmla="*/ 1102775 w 1102775"/>
                <a:gd name="connsiteY1" fmla="*/ 973 h 846002"/>
                <a:gd name="connsiteX2" fmla="*/ 1098547 w 1102775"/>
                <a:gd name="connsiteY2" fmla="*/ 846002 h 846002"/>
                <a:gd name="connsiteX3" fmla="*/ 0 w 1102775"/>
                <a:gd name="connsiteY3" fmla="*/ 828669 h 846002"/>
                <a:gd name="connsiteX4" fmla="*/ 95014 w 1102775"/>
                <a:gd name="connsiteY4" fmla="*/ 0 h 846002"/>
                <a:gd name="connsiteX0" fmla="*/ 89498 w 1097259"/>
                <a:gd name="connsiteY0" fmla="*/ 0 h 849394"/>
                <a:gd name="connsiteX1" fmla="*/ 1097259 w 1097259"/>
                <a:gd name="connsiteY1" fmla="*/ 973 h 849394"/>
                <a:gd name="connsiteX2" fmla="*/ 1093031 w 1097259"/>
                <a:gd name="connsiteY2" fmla="*/ 846002 h 849394"/>
                <a:gd name="connsiteX3" fmla="*/ 0 w 1097259"/>
                <a:gd name="connsiteY3" fmla="*/ 849394 h 849394"/>
                <a:gd name="connsiteX4" fmla="*/ 89498 w 1097259"/>
                <a:gd name="connsiteY4" fmla="*/ 0 h 849394"/>
                <a:gd name="connsiteX0" fmla="*/ 70064 w 1097259"/>
                <a:gd name="connsiteY0" fmla="*/ 0 h 850139"/>
                <a:gd name="connsiteX1" fmla="*/ 1097259 w 1097259"/>
                <a:gd name="connsiteY1" fmla="*/ 1718 h 850139"/>
                <a:gd name="connsiteX2" fmla="*/ 1093031 w 1097259"/>
                <a:gd name="connsiteY2" fmla="*/ 846747 h 850139"/>
                <a:gd name="connsiteX3" fmla="*/ 0 w 1097259"/>
                <a:gd name="connsiteY3" fmla="*/ 850139 h 850139"/>
                <a:gd name="connsiteX4" fmla="*/ 70064 w 1097259"/>
                <a:gd name="connsiteY4" fmla="*/ 0 h 850139"/>
                <a:gd name="connsiteX0" fmla="*/ 92927 w 1097259"/>
                <a:gd name="connsiteY0" fmla="*/ 156434 h 848421"/>
                <a:gd name="connsiteX1" fmla="*/ 1097259 w 1097259"/>
                <a:gd name="connsiteY1" fmla="*/ 0 h 848421"/>
                <a:gd name="connsiteX2" fmla="*/ 1093031 w 1097259"/>
                <a:gd name="connsiteY2" fmla="*/ 845029 h 848421"/>
                <a:gd name="connsiteX3" fmla="*/ 0 w 1097259"/>
                <a:gd name="connsiteY3" fmla="*/ 848421 h 848421"/>
                <a:gd name="connsiteX4" fmla="*/ 92927 w 1097259"/>
                <a:gd name="connsiteY4" fmla="*/ 156434 h 848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259" h="848421">
                  <a:moveTo>
                    <a:pt x="92927" y="156434"/>
                  </a:moveTo>
                  <a:lnTo>
                    <a:pt x="1097259" y="0"/>
                  </a:lnTo>
                  <a:cubicBezTo>
                    <a:pt x="1095850" y="281676"/>
                    <a:pt x="1094440" y="563353"/>
                    <a:pt x="1093031" y="845029"/>
                  </a:cubicBezTo>
                  <a:lnTo>
                    <a:pt x="0" y="848421"/>
                  </a:lnTo>
                  <a:lnTo>
                    <a:pt x="92927" y="156434"/>
                  </a:lnTo>
                  <a:close/>
                </a:path>
              </a:pathLst>
            </a:cu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6">
              <a:extLst>
                <a:ext uri="{FF2B5EF4-FFF2-40B4-BE49-F238E27FC236}">
                  <a16:creationId xmlns:a16="http://schemas.microsoft.com/office/drawing/2014/main" id="{9579A47F-805D-CEE6-90FF-2368C857ACDF}"/>
                </a:ext>
              </a:extLst>
            </p:cNvPr>
            <p:cNvSpPr/>
            <p:nvPr/>
          </p:nvSpPr>
          <p:spPr>
            <a:xfrm rot="20900452">
              <a:off x="5338520" y="2102584"/>
              <a:ext cx="1102775" cy="893354"/>
            </a:xfrm>
            <a:custGeom>
              <a:avLst/>
              <a:gdLst>
                <a:gd name="connsiteX0" fmla="*/ 0 w 1071863"/>
                <a:gd name="connsiteY0" fmla="*/ 0 h 893354"/>
                <a:gd name="connsiteX1" fmla="*/ 1071863 w 1071863"/>
                <a:gd name="connsiteY1" fmla="*/ 0 h 893354"/>
                <a:gd name="connsiteX2" fmla="*/ 1071863 w 1071863"/>
                <a:gd name="connsiteY2" fmla="*/ 893354 h 893354"/>
                <a:gd name="connsiteX3" fmla="*/ 0 w 1071863"/>
                <a:gd name="connsiteY3" fmla="*/ 893354 h 893354"/>
                <a:gd name="connsiteX4" fmla="*/ 0 w 1071863"/>
                <a:gd name="connsiteY4" fmla="*/ 0 h 893354"/>
                <a:gd name="connsiteX0" fmla="*/ 30912 w 1102775"/>
                <a:gd name="connsiteY0" fmla="*/ 0 h 893354"/>
                <a:gd name="connsiteX1" fmla="*/ 1102775 w 1102775"/>
                <a:gd name="connsiteY1" fmla="*/ 0 h 893354"/>
                <a:gd name="connsiteX2" fmla="*/ 1102775 w 1102775"/>
                <a:gd name="connsiteY2" fmla="*/ 893354 h 893354"/>
                <a:gd name="connsiteX3" fmla="*/ 0 w 1102775"/>
                <a:gd name="connsiteY3" fmla="*/ 827696 h 893354"/>
                <a:gd name="connsiteX4" fmla="*/ 30912 w 1102775"/>
                <a:gd name="connsiteY4" fmla="*/ 0 h 89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2775" h="893354">
                  <a:moveTo>
                    <a:pt x="30912" y="0"/>
                  </a:moveTo>
                  <a:lnTo>
                    <a:pt x="1102775" y="0"/>
                  </a:lnTo>
                  <a:lnTo>
                    <a:pt x="1102775" y="893354"/>
                  </a:lnTo>
                  <a:lnTo>
                    <a:pt x="0" y="827696"/>
                  </a:lnTo>
                  <a:lnTo>
                    <a:pt x="30912" y="0"/>
                  </a:lnTo>
                  <a:close/>
                </a:path>
              </a:pathLst>
            </a:custGeom>
            <a:solidFill>
              <a:srgbClr val="1A6E8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AD51B9C-AA08-498D-5F69-A74A8F965D18}"/>
                </a:ext>
              </a:extLst>
            </p:cNvPr>
            <p:cNvSpPr txBox="1"/>
            <p:nvPr/>
          </p:nvSpPr>
          <p:spPr>
            <a:xfrm>
              <a:off x="5403678" y="2271587"/>
              <a:ext cx="972457" cy="733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04</a:t>
              </a: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075C378-F219-2125-897C-B39E2CDA576A}"/>
                </a:ext>
              </a:extLst>
            </p:cNvPr>
            <p:cNvSpPr/>
            <p:nvPr/>
          </p:nvSpPr>
          <p:spPr>
            <a:xfrm rot="1563200">
              <a:off x="5893028" y="1818828"/>
              <a:ext cx="227731" cy="764770"/>
            </a:xfrm>
            <a:custGeom>
              <a:avLst/>
              <a:gdLst>
                <a:gd name="connsiteX0" fmla="*/ 306538 w 613076"/>
                <a:gd name="connsiteY0" fmla="*/ 0 h 1770743"/>
                <a:gd name="connsiteX1" fmla="*/ 613076 w 613076"/>
                <a:gd name="connsiteY1" fmla="*/ 306538 h 1770743"/>
                <a:gd name="connsiteX2" fmla="*/ 613076 w 613076"/>
                <a:gd name="connsiteY2" fmla="*/ 1464205 h 1770743"/>
                <a:gd name="connsiteX3" fmla="*/ 306538 w 613076"/>
                <a:gd name="connsiteY3" fmla="*/ 1770743 h 1770743"/>
                <a:gd name="connsiteX4" fmla="*/ 0 w 613076"/>
                <a:gd name="connsiteY4" fmla="*/ 1464205 h 1770743"/>
                <a:gd name="connsiteX5" fmla="*/ 0 w 613076"/>
                <a:gd name="connsiteY5" fmla="*/ 714828 h 1770743"/>
                <a:gd name="connsiteX6" fmla="*/ 54587 w 613076"/>
                <a:gd name="connsiteY6" fmla="*/ 714828 h 1770743"/>
                <a:gd name="connsiteX7" fmla="*/ 54587 w 613076"/>
                <a:gd name="connsiteY7" fmla="*/ 1440776 h 1770743"/>
                <a:gd name="connsiteX8" fmla="*/ 306539 w 613076"/>
                <a:gd name="connsiteY8" fmla="*/ 1692728 h 1770743"/>
                <a:gd name="connsiteX9" fmla="*/ 306538 w 613076"/>
                <a:gd name="connsiteY9" fmla="*/ 1692729 h 1770743"/>
                <a:gd name="connsiteX10" fmla="*/ 558490 w 613076"/>
                <a:gd name="connsiteY10" fmla="*/ 1440777 h 1770743"/>
                <a:gd name="connsiteX11" fmla="*/ 558491 w 613076"/>
                <a:gd name="connsiteY11" fmla="*/ 329966 h 1770743"/>
                <a:gd name="connsiteX12" fmla="*/ 306539 w 613076"/>
                <a:gd name="connsiteY12" fmla="*/ 78014 h 1770743"/>
                <a:gd name="connsiteX13" fmla="*/ 54587 w 613076"/>
                <a:gd name="connsiteY13" fmla="*/ 329966 h 1770743"/>
                <a:gd name="connsiteX14" fmla="*/ 54587 w 613076"/>
                <a:gd name="connsiteY14" fmla="*/ 348343 h 1770743"/>
                <a:gd name="connsiteX15" fmla="*/ 0 w 613076"/>
                <a:gd name="connsiteY15" fmla="*/ 348343 h 1770743"/>
                <a:gd name="connsiteX16" fmla="*/ 0 w 613076"/>
                <a:gd name="connsiteY16" fmla="*/ 306538 h 1770743"/>
                <a:gd name="connsiteX17" fmla="*/ 306538 w 613076"/>
                <a:gd name="connsiteY17" fmla="*/ 0 h 1770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13076" h="1770743">
                  <a:moveTo>
                    <a:pt x="306538" y="0"/>
                  </a:moveTo>
                  <a:cubicBezTo>
                    <a:pt x="475834" y="0"/>
                    <a:pt x="613076" y="137242"/>
                    <a:pt x="613076" y="306538"/>
                  </a:cubicBezTo>
                  <a:lnTo>
                    <a:pt x="613076" y="1464205"/>
                  </a:lnTo>
                  <a:cubicBezTo>
                    <a:pt x="613076" y="1633501"/>
                    <a:pt x="475834" y="1770743"/>
                    <a:pt x="306538" y="1770743"/>
                  </a:cubicBezTo>
                  <a:cubicBezTo>
                    <a:pt x="137242" y="1770743"/>
                    <a:pt x="0" y="1633501"/>
                    <a:pt x="0" y="1464205"/>
                  </a:cubicBezTo>
                  <a:lnTo>
                    <a:pt x="0" y="714828"/>
                  </a:lnTo>
                  <a:lnTo>
                    <a:pt x="54587" y="714828"/>
                  </a:lnTo>
                  <a:lnTo>
                    <a:pt x="54587" y="1440776"/>
                  </a:lnTo>
                  <a:cubicBezTo>
                    <a:pt x="54587" y="1579925"/>
                    <a:pt x="167390" y="1692728"/>
                    <a:pt x="306539" y="1692728"/>
                  </a:cubicBezTo>
                  <a:lnTo>
                    <a:pt x="306538" y="1692729"/>
                  </a:lnTo>
                  <a:cubicBezTo>
                    <a:pt x="445687" y="1692729"/>
                    <a:pt x="558490" y="1579926"/>
                    <a:pt x="558490" y="1440777"/>
                  </a:cubicBezTo>
                  <a:cubicBezTo>
                    <a:pt x="558490" y="1070507"/>
                    <a:pt x="558491" y="700236"/>
                    <a:pt x="558491" y="329966"/>
                  </a:cubicBezTo>
                  <a:cubicBezTo>
                    <a:pt x="558491" y="190817"/>
                    <a:pt x="445688" y="78014"/>
                    <a:pt x="306539" y="78014"/>
                  </a:cubicBezTo>
                  <a:cubicBezTo>
                    <a:pt x="167390" y="78014"/>
                    <a:pt x="54587" y="190817"/>
                    <a:pt x="54587" y="329966"/>
                  </a:cubicBezTo>
                  <a:lnTo>
                    <a:pt x="54587" y="348343"/>
                  </a:lnTo>
                  <a:lnTo>
                    <a:pt x="0" y="348343"/>
                  </a:lnTo>
                  <a:lnTo>
                    <a:pt x="0" y="306538"/>
                  </a:lnTo>
                  <a:cubicBezTo>
                    <a:pt x="0" y="137242"/>
                    <a:pt x="137242" y="0"/>
                    <a:pt x="30653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DB45214-77AE-835E-0FA3-E4D19A2AE51B}"/>
                </a:ext>
              </a:extLst>
            </p:cNvPr>
            <p:cNvSpPr txBox="1"/>
            <p:nvPr/>
          </p:nvSpPr>
          <p:spPr>
            <a:xfrm>
              <a:off x="4745205" y="3250966"/>
              <a:ext cx="2699656" cy="593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1A6E86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Akademik </a:t>
              </a:r>
              <a:r>
                <a:rPr lang="en-US" sz="1400" dirty="0" err="1">
                  <a:solidFill>
                    <a:srgbClr val="1A6E86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Kurumlar</a:t>
              </a:r>
              <a:r>
                <a:rPr lang="en-US" sz="1400" dirty="0">
                  <a:solidFill>
                    <a:srgbClr val="1A6E86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</a:t>
              </a:r>
              <a:r>
                <a:rPr lang="en-US" sz="1400" dirty="0" err="1">
                  <a:solidFill>
                    <a:srgbClr val="1A6E86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İçin</a:t>
              </a:r>
              <a:r>
                <a:rPr lang="en-US" sz="1400" dirty="0">
                  <a:solidFill>
                    <a:srgbClr val="1A6E86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</a:t>
              </a:r>
              <a:r>
                <a:rPr lang="en-US" sz="1400" dirty="0" err="1">
                  <a:solidFill>
                    <a:srgbClr val="1A6E86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Çıkarımlar</a:t>
              </a:r>
              <a:endParaRPr lang="en-US" sz="1400" dirty="0">
                <a:solidFill>
                  <a:srgbClr val="1A6E86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BF60F3B-6495-AE2D-CDAE-B5E892447503}"/>
                </a:ext>
              </a:extLst>
            </p:cNvPr>
            <p:cNvSpPr txBox="1"/>
            <p:nvPr/>
          </p:nvSpPr>
          <p:spPr>
            <a:xfrm>
              <a:off x="4785348" y="3753884"/>
              <a:ext cx="2621301" cy="1021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YZ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araçlarının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entegrasyonu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ile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araştırma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ve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eğitimde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yeni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fırsatlar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doğar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.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Üniversite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kütüphaneleri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yenilikçi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yaklaşımları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benimseyerek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rekabet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avantajı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elde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edebilir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51284031-5F6F-54BC-89BE-6BE8C8DE425A}"/>
                </a:ext>
              </a:extLst>
            </p:cNvPr>
            <p:cNvSpPr/>
            <p:nvPr/>
          </p:nvSpPr>
          <p:spPr>
            <a:xfrm>
              <a:off x="5704114" y="4824374"/>
              <a:ext cx="783771" cy="153044"/>
            </a:xfrm>
            <a:prstGeom prst="roundRect">
              <a:avLst>
                <a:gd name="adj" fmla="val 50000"/>
              </a:avLst>
            </a:prstGeom>
            <a:solidFill>
              <a:srgbClr val="1A6E8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853847A-3A9D-EDF3-1845-2478085295D7}"/>
              </a:ext>
            </a:extLst>
          </p:cNvPr>
          <p:cNvGrpSpPr/>
          <p:nvPr/>
        </p:nvGrpSpPr>
        <p:grpSpPr>
          <a:xfrm>
            <a:off x="5655113" y="1974282"/>
            <a:ext cx="3261870" cy="3823897"/>
            <a:chOff x="3744684" y="1818828"/>
            <a:chExt cx="3701144" cy="4338859"/>
          </a:xfrm>
        </p:grpSpPr>
        <p:sp>
          <p:nvSpPr>
            <p:cNvPr id="35" name="Rectangle 4">
              <a:extLst>
                <a:ext uri="{FF2B5EF4-FFF2-40B4-BE49-F238E27FC236}">
                  <a16:creationId xmlns:a16="http://schemas.microsoft.com/office/drawing/2014/main" id="{7CF2C1FD-DEED-8D69-A9C2-8DEB49F00EFB}"/>
                </a:ext>
              </a:extLst>
            </p:cNvPr>
            <p:cNvSpPr/>
            <p:nvPr/>
          </p:nvSpPr>
          <p:spPr>
            <a:xfrm>
              <a:off x="3744684" y="1934028"/>
              <a:ext cx="3661965" cy="4223659"/>
            </a:xfrm>
            <a:custGeom>
              <a:avLst/>
              <a:gdLst>
                <a:gd name="connsiteX0" fmla="*/ 0 w 3690992"/>
                <a:gd name="connsiteY0" fmla="*/ 0 h 3933372"/>
                <a:gd name="connsiteX1" fmla="*/ 3690992 w 3690992"/>
                <a:gd name="connsiteY1" fmla="*/ 0 h 3933372"/>
                <a:gd name="connsiteX2" fmla="*/ 3690992 w 3690992"/>
                <a:gd name="connsiteY2" fmla="*/ 3933372 h 3933372"/>
                <a:gd name="connsiteX3" fmla="*/ 0 w 3690992"/>
                <a:gd name="connsiteY3" fmla="*/ 3933372 h 3933372"/>
                <a:gd name="connsiteX4" fmla="*/ 0 w 3690992"/>
                <a:gd name="connsiteY4" fmla="*/ 0 h 3933372"/>
                <a:gd name="connsiteX0" fmla="*/ 0 w 3720021"/>
                <a:gd name="connsiteY0" fmla="*/ 754743 h 3933372"/>
                <a:gd name="connsiteX1" fmla="*/ 3720021 w 3720021"/>
                <a:gd name="connsiteY1" fmla="*/ 0 h 3933372"/>
                <a:gd name="connsiteX2" fmla="*/ 3720021 w 3720021"/>
                <a:gd name="connsiteY2" fmla="*/ 3933372 h 3933372"/>
                <a:gd name="connsiteX3" fmla="*/ 29029 w 3720021"/>
                <a:gd name="connsiteY3" fmla="*/ 3933372 h 3933372"/>
                <a:gd name="connsiteX4" fmla="*/ 0 w 3720021"/>
                <a:gd name="connsiteY4" fmla="*/ 754743 h 3933372"/>
                <a:gd name="connsiteX0" fmla="*/ 0 w 3720021"/>
                <a:gd name="connsiteY0" fmla="*/ 711201 h 3889830"/>
                <a:gd name="connsiteX1" fmla="*/ 1296135 w 3720021"/>
                <a:gd name="connsiteY1" fmla="*/ 0 h 3889830"/>
                <a:gd name="connsiteX2" fmla="*/ 3720021 w 3720021"/>
                <a:gd name="connsiteY2" fmla="*/ 3889830 h 3889830"/>
                <a:gd name="connsiteX3" fmla="*/ 29029 w 3720021"/>
                <a:gd name="connsiteY3" fmla="*/ 3889830 h 3889830"/>
                <a:gd name="connsiteX4" fmla="*/ 0 w 3720021"/>
                <a:gd name="connsiteY4" fmla="*/ 711201 h 3889830"/>
                <a:gd name="connsiteX0" fmla="*/ 0 w 3720021"/>
                <a:gd name="connsiteY0" fmla="*/ 711201 h 4455887"/>
                <a:gd name="connsiteX1" fmla="*/ 1296135 w 3720021"/>
                <a:gd name="connsiteY1" fmla="*/ 0 h 4455887"/>
                <a:gd name="connsiteX2" fmla="*/ 3720021 w 3720021"/>
                <a:gd name="connsiteY2" fmla="*/ 3889830 h 4455887"/>
                <a:gd name="connsiteX3" fmla="*/ 14514 w 3720021"/>
                <a:gd name="connsiteY3" fmla="*/ 4455887 h 4455887"/>
                <a:gd name="connsiteX4" fmla="*/ 0 w 3720021"/>
                <a:gd name="connsiteY4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14514 w 3661964"/>
                <a:gd name="connsiteY3" fmla="*/ 4455887 h 4455887"/>
                <a:gd name="connsiteX4" fmla="*/ 0 w 3661964"/>
                <a:gd name="connsiteY4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2670630 w 3661964"/>
                <a:gd name="connsiteY3" fmla="*/ 3363687 h 4455887"/>
                <a:gd name="connsiteX4" fmla="*/ 14514 w 3661964"/>
                <a:gd name="connsiteY4" fmla="*/ 4455887 h 4455887"/>
                <a:gd name="connsiteX5" fmla="*/ 0 w 3661964"/>
                <a:gd name="connsiteY5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3468915 w 3661964"/>
                <a:gd name="connsiteY3" fmla="*/ 3929744 h 4455887"/>
                <a:gd name="connsiteX4" fmla="*/ 14514 w 3661964"/>
                <a:gd name="connsiteY4" fmla="*/ 4455887 h 4455887"/>
                <a:gd name="connsiteX5" fmla="*/ 0 w 3661964"/>
                <a:gd name="connsiteY5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3048001 w 3661964"/>
                <a:gd name="connsiteY3" fmla="*/ 3770087 h 4455887"/>
                <a:gd name="connsiteX4" fmla="*/ 14514 w 3661964"/>
                <a:gd name="connsiteY4" fmla="*/ 4455887 h 4455887"/>
                <a:gd name="connsiteX5" fmla="*/ 0 w 3661964"/>
                <a:gd name="connsiteY5" fmla="*/ 711201 h 4455887"/>
                <a:gd name="connsiteX0" fmla="*/ 0 w 3661964"/>
                <a:gd name="connsiteY0" fmla="*/ 711201 h 4223659"/>
                <a:gd name="connsiteX1" fmla="*/ 1296135 w 3661964"/>
                <a:gd name="connsiteY1" fmla="*/ 0 h 4223659"/>
                <a:gd name="connsiteX2" fmla="*/ 3661964 w 3661964"/>
                <a:gd name="connsiteY2" fmla="*/ 2960916 h 4223659"/>
                <a:gd name="connsiteX3" fmla="*/ 3048001 w 3661964"/>
                <a:gd name="connsiteY3" fmla="*/ 3770087 h 4223659"/>
                <a:gd name="connsiteX4" fmla="*/ 159657 w 3661964"/>
                <a:gd name="connsiteY4" fmla="*/ 4223659 h 4223659"/>
                <a:gd name="connsiteX5" fmla="*/ 0 w 3661964"/>
                <a:gd name="connsiteY5" fmla="*/ 711201 h 4223659"/>
                <a:gd name="connsiteX0" fmla="*/ 0 w 3574878"/>
                <a:gd name="connsiteY0" fmla="*/ 870858 h 4223659"/>
                <a:gd name="connsiteX1" fmla="*/ 1209049 w 3574878"/>
                <a:gd name="connsiteY1" fmla="*/ 0 h 4223659"/>
                <a:gd name="connsiteX2" fmla="*/ 3574878 w 3574878"/>
                <a:gd name="connsiteY2" fmla="*/ 2960916 h 4223659"/>
                <a:gd name="connsiteX3" fmla="*/ 2960915 w 3574878"/>
                <a:gd name="connsiteY3" fmla="*/ 3770087 h 4223659"/>
                <a:gd name="connsiteX4" fmla="*/ 72571 w 3574878"/>
                <a:gd name="connsiteY4" fmla="*/ 4223659 h 4223659"/>
                <a:gd name="connsiteX5" fmla="*/ 0 w 3574878"/>
                <a:gd name="connsiteY5" fmla="*/ 870858 h 4223659"/>
                <a:gd name="connsiteX0" fmla="*/ 0 w 3545850"/>
                <a:gd name="connsiteY0" fmla="*/ 1393372 h 4223659"/>
                <a:gd name="connsiteX1" fmla="*/ 1180021 w 3545850"/>
                <a:gd name="connsiteY1" fmla="*/ 0 h 4223659"/>
                <a:gd name="connsiteX2" fmla="*/ 3545850 w 3545850"/>
                <a:gd name="connsiteY2" fmla="*/ 2960916 h 4223659"/>
                <a:gd name="connsiteX3" fmla="*/ 2931887 w 3545850"/>
                <a:gd name="connsiteY3" fmla="*/ 3770087 h 4223659"/>
                <a:gd name="connsiteX4" fmla="*/ 43543 w 3545850"/>
                <a:gd name="connsiteY4" fmla="*/ 4223659 h 4223659"/>
                <a:gd name="connsiteX5" fmla="*/ 0 w 3545850"/>
                <a:gd name="connsiteY5" fmla="*/ 1393372 h 4223659"/>
                <a:gd name="connsiteX0" fmla="*/ 0 w 3661965"/>
                <a:gd name="connsiteY0" fmla="*/ 1393372 h 4223659"/>
                <a:gd name="connsiteX1" fmla="*/ 1180021 w 3661965"/>
                <a:gd name="connsiteY1" fmla="*/ 0 h 4223659"/>
                <a:gd name="connsiteX2" fmla="*/ 3661965 w 3661965"/>
                <a:gd name="connsiteY2" fmla="*/ 2801259 h 4223659"/>
                <a:gd name="connsiteX3" fmla="*/ 2931887 w 3661965"/>
                <a:gd name="connsiteY3" fmla="*/ 3770087 h 4223659"/>
                <a:gd name="connsiteX4" fmla="*/ 43543 w 3661965"/>
                <a:gd name="connsiteY4" fmla="*/ 4223659 h 4223659"/>
                <a:gd name="connsiteX5" fmla="*/ 0 w 3661965"/>
                <a:gd name="connsiteY5" fmla="*/ 1393372 h 422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61965" h="4223659">
                  <a:moveTo>
                    <a:pt x="0" y="1393372"/>
                  </a:moveTo>
                  <a:lnTo>
                    <a:pt x="1180021" y="0"/>
                  </a:lnTo>
                  <a:lnTo>
                    <a:pt x="3661965" y="2801259"/>
                  </a:lnTo>
                  <a:lnTo>
                    <a:pt x="2931887" y="3770087"/>
                  </a:lnTo>
                  <a:lnTo>
                    <a:pt x="43543" y="4223659"/>
                  </a:lnTo>
                  <a:lnTo>
                    <a:pt x="0" y="1393372"/>
                  </a:lnTo>
                  <a:close/>
                </a:path>
              </a:pathLst>
            </a:custGeom>
            <a:gradFill>
              <a:gsLst>
                <a:gs pos="19000">
                  <a:srgbClr val="A0A6B2">
                    <a:alpha val="6000"/>
                  </a:srgbClr>
                </a:gs>
                <a:gs pos="67000">
                  <a:schemeClr val="tx1">
                    <a:alpha val="45000"/>
                    <a:lumMod val="100000"/>
                  </a:schemeClr>
                </a:gs>
              </a:gsLst>
              <a:lin ang="18900000" scaled="1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FF837C88-43DC-2085-3A85-ABC005791315}"/>
                </a:ext>
              </a:extLst>
            </p:cNvPr>
            <p:cNvSpPr/>
            <p:nvPr/>
          </p:nvSpPr>
          <p:spPr>
            <a:xfrm>
              <a:off x="4746171" y="1934028"/>
              <a:ext cx="2699657" cy="2989943"/>
            </a:xfrm>
            <a:prstGeom prst="roundRect">
              <a:avLst>
                <a:gd name="adj" fmla="val 1182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">
              <a:extLst>
                <a:ext uri="{FF2B5EF4-FFF2-40B4-BE49-F238E27FC236}">
                  <a16:creationId xmlns:a16="http://schemas.microsoft.com/office/drawing/2014/main" id="{F1586C09-13F1-663E-C08A-18D063E3F690}"/>
                </a:ext>
              </a:extLst>
            </p:cNvPr>
            <p:cNvSpPr/>
            <p:nvPr/>
          </p:nvSpPr>
          <p:spPr>
            <a:xfrm rot="20900452">
              <a:off x="5294140" y="2193532"/>
              <a:ext cx="1097259" cy="848421"/>
            </a:xfrm>
            <a:custGeom>
              <a:avLst/>
              <a:gdLst>
                <a:gd name="connsiteX0" fmla="*/ 0 w 1071863"/>
                <a:gd name="connsiteY0" fmla="*/ 0 h 893354"/>
                <a:gd name="connsiteX1" fmla="*/ 1071863 w 1071863"/>
                <a:gd name="connsiteY1" fmla="*/ 0 h 893354"/>
                <a:gd name="connsiteX2" fmla="*/ 1071863 w 1071863"/>
                <a:gd name="connsiteY2" fmla="*/ 893354 h 893354"/>
                <a:gd name="connsiteX3" fmla="*/ 0 w 1071863"/>
                <a:gd name="connsiteY3" fmla="*/ 893354 h 893354"/>
                <a:gd name="connsiteX4" fmla="*/ 0 w 1071863"/>
                <a:gd name="connsiteY4" fmla="*/ 0 h 893354"/>
                <a:gd name="connsiteX0" fmla="*/ 30912 w 1102775"/>
                <a:gd name="connsiteY0" fmla="*/ 0 h 893354"/>
                <a:gd name="connsiteX1" fmla="*/ 1102775 w 1102775"/>
                <a:gd name="connsiteY1" fmla="*/ 0 h 893354"/>
                <a:gd name="connsiteX2" fmla="*/ 1102775 w 1102775"/>
                <a:gd name="connsiteY2" fmla="*/ 893354 h 893354"/>
                <a:gd name="connsiteX3" fmla="*/ 0 w 1102775"/>
                <a:gd name="connsiteY3" fmla="*/ 827696 h 893354"/>
                <a:gd name="connsiteX4" fmla="*/ 30912 w 1102775"/>
                <a:gd name="connsiteY4" fmla="*/ 0 h 893354"/>
                <a:gd name="connsiteX0" fmla="*/ 30912 w 1109531"/>
                <a:gd name="connsiteY0" fmla="*/ 0 h 827696"/>
                <a:gd name="connsiteX1" fmla="*/ 1102775 w 1109531"/>
                <a:gd name="connsiteY1" fmla="*/ 0 h 827696"/>
                <a:gd name="connsiteX2" fmla="*/ 1109531 w 1109531"/>
                <a:gd name="connsiteY2" fmla="*/ 791797 h 827696"/>
                <a:gd name="connsiteX3" fmla="*/ 0 w 1109531"/>
                <a:gd name="connsiteY3" fmla="*/ 827696 h 827696"/>
                <a:gd name="connsiteX4" fmla="*/ 30912 w 1109531"/>
                <a:gd name="connsiteY4" fmla="*/ 0 h 827696"/>
                <a:gd name="connsiteX0" fmla="*/ 95014 w 1109531"/>
                <a:gd name="connsiteY0" fmla="*/ 0 h 828669"/>
                <a:gd name="connsiteX1" fmla="*/ 1102775 w 1109531"/>
                <a:gd name="connsiteY1" fmla="*/ 973 h 828669"/>
                <a:gd name="connsiteX2" fmla="*/ 1109531 w 1109531"/>
                <a:gd name="connsiteY2" fmla="*/ 792770 h 828669"/>
                <a:gd name="connsiteX3" fmla="*/ 0 w 1109531"/>
                <a:gd name="connsiteY3" fmla="*/ 828669 h 828669"/>
                <a:gd name="connsiteX4" fmla="*/ 95014 w 1109531"/>
                <a:gd name="connsiteY4" fmla="*/ 0 h 828669"/>
                <a:gd name="connsiteX0" fmla="*/ 95014 w 1102775"/>
                <a:gd name="connsiteY0" fmla="*/ 0 h 846002"/>
                <a:gd name="connsiteX1" fmla="*/ 1102775 w 1102775"/>
                <a:gd name="connsiteY1" fmla="*/ 973 h 846002"/>
                <a:gd name="connsiteX2" fmla="*/ 1098547 w 1102775"/>
                <a:gd name="connsiteY2" fmla="*/ 846002 h 846002"/>
                <a:gd name="connsiteX3" fmla="*/ 0 w 1102775"/>
                <a:gd name="connsiteY3" fmla="*/ 828669 h 846002"/>
                <a:gd name="connsiteX4" fmla="*/ 95014 w 1102775"/>
                <a:gd name="connsiteY4" fmla="*/ 0 h 846002"/>
                <a:gd name="connsiteX0" fmla="*/ 89498 w 1097259"/>
                <a:gd name="connsiteY0" fmla="*/ 0 h 849394"/>
                <a:gd name="connsiteX1" fmla="*/ 1097259 w 1097259"/>
                <a:gd name="connsiteY1" fmla="*/ 973 h 849394"/>
                <a:gd name="connsiteX2" fmla="*/ 1093031 w 1097259"/>
                <a:gd name="connsiteY2" fmla="*/ 846002 h 849394"/>
                <a:gd name="connsiteX3" fmla="*/ 0 w 1097259"/>
                <a:gd name="connsiteY3" fmla="*/ 849394 h 849394"/>
                <a:gd name="connsiteX4" fmla="*/ 89498 w 1097259"/>
                <a:gd name="connsiteY4" fmla="*/ 0 h 849394"/>
                <a:gd name="connsiteX0" fmla="*/ 70064 w 1097259"/>
                <a:gd name="connsiteY0" fmla="*/ 0 h 850139"/>
                <a:gd name="connsiteX1" fmla="*/ 1097259 w 1097259"/>
                <a:gd name="connsiteY1" fmla="*/ 1718 h 850139"/>
                <a:gd name="connsiteX2" fmla="*/ 1093031 w 1097259"/>
                <a:gd name="connsiteY2" fmla="*/ 846747 h 850139"/>
                <a:gd name="connsiteX3" fmla="*/ 0 w 1097259"/>
                <a:gd name="connsiteY3" fmla="*/ 850139 h 850139"/>
                <a:gd name="connsiteX4" fmla="*/ 70064 w 1097259"/>
                <a:gd name="connsiteY4" fmla="*/ 0 h 850139"/>
                <a:gd name="connsiteX0" fmla="*/ 92927 w 1097259"/>
                <a:gd name="connsiteY0" fmla="*/ 156434 h 848421"/>
                <a:gd name="connsiteX1" fmla="*/ 1097259 w 1097259"/>
                <a:gd name="connsiteY1" fmla="*/ 0 h 848421"/>
                <a:gd name="connsiteX2" fmla="*/ 1093031 w 1097259"/>
                <a:gd name="connsiteY2" fmla="*/ 845029 h 848421"/>
                <a:gd name="connsiteX3" fmla="*/ 0 w 1097259"/>
                <a:gd name="connsiteY3" fmla="*/ 848421 h 848421"/>
                <a:gd name="connsiteX4" fmla="*/ 92927 w 1097259"/>
                <a:gd name="connsiteY4" fmla="*/ 156434 h 848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259" h="848421">
                  <a:moveTo>
                    <a:pt x="92927" y="156434"/>
                  </a:moveTo>
                  <a:lnTo>
                    <a:pt x="1097259" y="0"/>
                  </a:lnTo>
                  <a:cubicBezTo>
                    <a:pt x="1095850" y="281676"/>
                    <a:pt x="1094440" y="563353"/>
                    <a:pt x="1093031" y="845029"/>
                  </a:cubicBezTo>
                  <a:lnTo>
                    <a:pt x="0" y="848421"/>
                  </a:lnTo>
                  <a:lnTo>
                    <a:pt x="92927" y="156434"/>
                  </a:lnTo>
                  <a:close/>
                </a:path>
              </a:pathLst>
            </a:cu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6">
              <a:extLst>
                <a:ext uri="{FF2B5EF4-FFF2-40B4-BE49-F238E27FC236}">
                  <a16:creationId xmlns:a16="http://schemas.microsoft.com/office/drawing/2014/main" id="{A83E4EF6-4155-2812-44B2-E12568CAED49}"/>
                </a:ext>
              </a:extLst>
            </p:cNvPr>
            <p:cNvSpPr/>
            <p:nvPr/>
          </p:nvSpPr>
          <p:spPr>
            <a:xfrm rot="20900452">
              <a:off x="5338520" y="2102584"/>
              <a:ext cx="1102775" cy="893354"/>
            </a:xfrm>
            <a:custGeom>
              <a:avLst/>
              <a:gdLst>
                <a:gd name="connsiteX0" fmla="*/ 0 w 1071863"/>
                <a:gd name="connsiteY0" fmla="*/ 0 h 893354"/>
                <a:gd name="connsiteX1" fmla="*/ 1071863 w 1071863"/>
                <a:gd name="connsiteY1" fmla="*/ 0 h 893354"/>
                <a:gd name="connsiteX2" fmla="*/ 1071863 w 1071863"/>
                <a:gd name="connsiteY2" fmla="*/ 893354 h 893354"/>
                <a:gd name="connsiteX3" fmla="*/ 0 w 1071863"/>
                <a:gd name="connsiteY3" fmla="*/ 893354 h 893354"/>
                <a:gd name="connsiteX4" fmla="*/ 0 w 1071863"/>
                <a:gd name="connsiteY4" fmla="*/ 0 h 893354"/>
                <a:gd name="connsiteX0" fmla="*/ 30912 w 1102775"/>
                <a:gd name="connsiteY0" fmla="*/ 0 h 893354"/>
                <a:gd name="connsiteX1" fmla="*/ 1102775 w 1102775"/>
                <a:gd name="connsiteY1" fmla="*/ 0 h 893354"/>
                <a:gd name="connsiteX2" fmla="*/ 1102775 w 1102775"/>
                <a:gd name="connsiteY2" fmla="*/ 893354 h 893354"/>
                <a:gd name="connsiteX3" fmla="*/ 0 w 1102775"/>
                <a:gd name="connsiteY3" fmla="*/ 827696 h 893354"/>
                <a:gd name="connsiteX4" fmla="*/ 30912 w 1102775"/>
                <a:gd name="connsiteY4" fmla="*/ 0 h 89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2775" h="893354">
                  <a:moveTo>
                    <a:pt x="30912" y="0"/>
                  </a:moveTo>
                  <a:lnTo>
                    <a:pt x="1102775" y="0"/>
                  </a:lnTo>
                  <a:lnTo>
                    <a:pt x="1102775" y="893354"/>
                  </a:lnTo>
                  <a:lnTo>
                    <a:pt x="0" y="827696"/>
                  </a:lnTo>
                  <a:lnTo>
                    <a:pt x="30912" y="0"/>
                  </a:lnTo>
                  <a:close/>
                </a:path>
              </a:pathLst>
            </a:custGeom>
            <a:solidFill>
              <a:srgbClr val="FC9A1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FB9BF1D-70FB-84BC-7514-F55F177F677E}"/>
                </a:ext>
              </a:extLst>
            </p:cNvPr>
            <p:cNvSpPr txBox="1"/>
            <p:nvPr/>
          </p:nvSpPr>
          <p:spPr>
            <a:xfrm>
              <a:off x="5403678" y="2271587"/>
              <a:ext cx="972457" cy="733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03</a:t>
              </a: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5B2A272-5DC1-230C-6A14-99B8DCCD1543}"/>
                </a:ext>
              </a:extLst>
            </p:cNvPr>
            <p:cNvSpPr/>
            <p:nvPr/>
          </p:nvSpPr>
          <p:spPr>
            <a:xfrm rot="1563200">
              <a:off x="5893028" y="1818828"/>
              <a:ext cx="227731" cy="764770"/>
            </a:xfrm>
            <a:custGeom>
              <a:avLst/>
              <a:gdLst>
                <a:gd name="connsiteX0" fmla="*/ 306538 w 613076"/>
                <a:gd name="connsiteY0" fmla="*/ 0 h 1770743"/>
                <a:gd name="connsiteX1" fmla="*/ 613076 w 613076"/>
                <a:gd name="connsiteY1" fmla="*/ 306538 h 1770743"/>
                <a:gd name="connsiteX2" fmla="*/ 613076 w 613076"/>
                <a:gd name="connsiteY2" fmla="*/ 1464205 h 1770743"/>
                <a:gd name="connsiteX3" fmla="*/ 306538 w 613076"/>
                <a:gd name="connsiteY3" fmla="*/ 1770743 h 1770743"/>
                <a:gd name="connsiteX4" fmla="*/ 0 w 613076"/>
                <a:gd name="connsiteY4" fmla="*/ 1464205 h 1770743"/>
                <a:gd name="connsiteX5" fmla="*/ 0 w 613076"/>
                <a:gd name="connsiteY5" fmla="*/ 714828 h 1770743"/>
                <a:gd name="connsiteX6" fmla="*/ 54587 w 613076"/>
                <a:gd name="connsiteY6" fmla="*/ 714828 h 1770743"/>
                <a:gd name="connsiteX7" fmla="*/ 54587 w 613076"/>
                <a:gd name="connsiteY7" fmla="*/ 1440776 h 1770743"/>
                <a:gd name="connsiteX8" fmla="*/ 306539 w 613076"/>
                <a:gd name="connsiteY8" fmla="*/ 1692728 h 1770743"/>
                <a:gd name="connsiteX9" fmla="*/ 306538 w 613076"/>
                <a:gd name="connsiteY9" fmla="*/ 1692729 h 1770743"/>
                <a:gd name="connsiteX10" fmla="*/ 558490 w 613076"/>
                <a:gd name="connsiteY10" fmla="*/ 1440777 h 1770743"/>
                <a:gd name="connsiteX11" fmla="*/ 558491 w 613076"/>
                <a:gd name="connsiteY11" fmla="*/ 329966 h 1770743"/>
                <a:gd name="connsiteX12" fmla="*/ 306539 w 613076"/>
                <a:gd name="connsiteY12" fmla="*/ 78014 h 1770743"/>
                <a:gd name="connsiteX13" fmla="*/ 54587 w 613076"/>
                <a:gd name="connsiteY13" fmla="*/ 329966 h 1770743"/>
                <a:gd name="connsiteX14" fmla="*/ 54587 w 613076"/>
                <a:gd name="connsiteY14" fmla="*/ 348343 h 1770743"/>
                <a:gd name="connsiteX15" fmla="*/ 0 w 613076"/>
                <a:gd name="connsiteY15" fmla="*/ 348343 h 1770743"/>
                <a:gd name="connsiteX16" fmla="*/ 0 w 613076"/>
                <a:gd name="connsiteY16" fmla="*/ 306538 h 1770743"/>
                <a:gd name="connsiteX17" fmla="*/ 306538 w 613076"/>
                <a:gd name="connsiteY17" fmla="*/ 0 h 1770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13076" h="1770743">
                  <a:moveTo>
                    <a:pt x="306538" y="0"/>
                  </a:moveTo>
                  <a:cubicBezTo>
                    <a:pt x="475834" y="0"/>
                    <a:pt x="613076" y="137242"/>
                    <a:pt x="613076" y="306538"/>
                  </a:cubicBezTo>
                  <a:lnTo>
                    <a:pt x="613076" y="1464205"/>
                  </a:lnTo>
                  <a:cubicBezTo>
                    <a:pt x="613076" y="1633501"/>
                    <a:pt x="475834" y="1770743"/>
                    <a:pt x="306538" y="1770743"/>
                  </a:cubicBezTo>
                  <a:cubicBezTo>
                    <a:pt x="137242" y="1770743"/>
                    <a:pt x="0" y="1633501"/>
                    <a:pt x="0" y="1464205"/>
                  </a:cubicBezTo>
                  <a:lnTo>
                    <a:pt x="0" y="714828"/>
                  </a:lnTo>
                  <a:lnTo>
                    <a:pt x="54587" y="714828"/>
                  </a:lnTo>
                  <a:lnTo>
                    <a:pt x="54587" y="1440776"/>
                  </a:lnTo>
                  <a:cubicBezTo>
                    <a:pt x="54587" y="1579925"/>
                    <a:pt x="167390" y="1692728"/>
                    <a:pt x="306539" y="1692728"/>
                  </a:cubicBezTo>
                  <a:lnTo>
                    <a:pt x="306538" y="1692729"/>
                  </a:lnTo>
                  <a:cubicBezTo>
                    <a:pt x="445687" y="1692729"/>
                    <a:pt x="558490" y="1579926"/>
                    <a:pt x="558490" y="1440777"/>
                  </a:cubicBezTo>
                  <a:cubicBezTo>
                    <a:pt x="558490" y="1070507"/>
                    <a:pt x="558491" y="700236"/>
                    <a:pt x="558491" y="329966"/>
                  </a:cubicBezTo>
                  <a:cubicBezTo>
                    <a:pt x="558491" y="190817"/>
                    <a:pt x="445688" y="78014"/>
                    <a:pt x="306539" y="78014"/>
                  </a:cubicBezTo>
                  <a:cubicBezTo>
                    <a:pt x="167390" y="78014"/>
                    <a:pt x="54587" y="190817"/>
                    <a:pt x="54587" y="329966"/>
                  </a:cubicBezTo>
                  <a:lnTo>
                    <a:pt x="54587" y="348343"/>
                  </a:lnTo>
                  <a:lnTo>
                    <a:pt x="0" y="348343"/>
                  </a:lnTo>
                  <a:lnTo>
                    <a:pt x="0" y="306538"/>
                  </a:lnTo>
                  <a:cubicBezTo>
                    <a:pt x="0" y="137242"/>
                    <a:pt x="137242" y="0"/>
                    <a:pt x="30653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584A3D1-E13F-7BDB-83B3-DE1C453CB108}"/>
                </a:ext>
              </a:extLst>
            </p:cNvPr>
            <p:cNvSpPr txBox="1"/>
            <p:nvPr/>
          </p:nvSpPr>
          <p:spPr>
            <a:xfrm>
              <a:off x="4724704" y="3254852"/>
              <a:ext cx="2699656" cy="349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C9A1F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Politika </a:t>
              </a:r>
              <a:r>
                <a:rPr lang="en-US" sz="1400" dirty="0" err="1">
                  <a:solidFill>
                    <a:srgbClr val="FC9A1F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ve</a:t>
              </a:r>
              <a:r>
                <a:rPr lang="en-US" sz="1400" dirty="0">
                  <a:solidFill>
                    <a:srgbClr val="FC9A1F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</a:t>
              </a:r>
              <a:r>
                <a:rPr lang="en-US" sz="1400" dirty="0" err="1">
                  <a:solidFill>
                    <a:srgbClr val="FC9A1F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Etik</a:t>
              </a:r>
              <a:r>
                <a:rPr lang="en-US" sz="1400" dirty="0">
                  <a:solidFill>
                    <a:srgbClr val="FC9A1F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</a:t>
              </a:r>
              <a:r>
                <a:rPr lang="en-US" sz="1400" dirty="0" err="1">
                  <a:solidFill>
                    <a:srgbClr val="FC9A1F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Çerçeve</a:t>
              </a:r>
              <a:endParaRPr lang="en-US" sz="1400" dirty="0">
                <a:solidFill>
                  <a:srgbClr val="FC9A1F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3165E85-E1A9-6BD4-5B4E-2DBC13950A30}"/>
                </a:ext>
              </a:extLst>
            </p:cNvPr>
            <p:cNvSpPr txBox="1"/>
            <p:nvPr/>
          </p:nvSpPr>
          <p:spPr>
            <a:xfrm>
              <a:off x="5051509" y="3618523"/>
              <a:ext cx="2133117" cy="1204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Algoritmik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önyargı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şeffaflık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ve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veri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güvenliği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risklerini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azaltacak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politikalar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geliştirilmeli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.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Kullanım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kuralları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açık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şekilde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belirlenmeli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1D5EF49F-A854-23B2-BF4B-C519FD61A6D8}"/>
                </a:ext>
              </a:extLst>
            </p:cNvPr>
            <p:cNvSpPr/>
            <p:nvPr/>
          </p:nvSpPr>
          <p:spPr>
            <a:xfrm>
              <a:off x="5704114" y="4824374"/>
              <a:ext cx="783771" cy="153044"/>
            </a:xfrm>
            <a:prstGeom prst="roundRect">
              <a:avLst>
                <a:gd name="adj" fmla="val 50000"/>
              </a:avLst>
            </a:prstGeom>
            <a:solidFill>
              <a:srgbClr val="FC9A1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601FDA4-E514-1EA2-F299-90E189FC0088}"/>
              </a:ext>
            </a:extLst>
          </p:cNvPr>
          <p:cNvGrpSpPr/>
          <p:nvPr/>
        </p:nvGrpSpPr>
        <p:grpSpPr>
          <a:xfrm>
            <a:off x="2750593" y="1974282"/>
            <a:ext cx="3261870" cy="3823897"/>
            <a:chOff x="3744684" y="1818828"/>
            <a:chExt cx="3701144" cy="4338859"/>
          </a:xfrm>
        </p:grpSpPr>
        <p:sp>
          <p:nvSpPr>
            <p:cNvPr id="25" name="Rectangle 4">
              <a:extLst>
                <a:ext uri="{FF2B5EF4-FFF2-40B4-BE49-F238E27FC236}">
                  <a16:creationId xmlns:a16="http://schemas.microsoft.com/office/drawing/2014/main" id="{AD6116E0-0B54-CAED-DAEB-A7822D9DC4F4}"/>
                </a:ext>
              </a:extLst>
            </p:cNvPr>
            <p:cNvSpPr/>
            <p:nvPr/>
          </p:nvSpPr>
          <p:spPr>
            <a:xfrm>
              <a:off x="3744684" y="1934028"/>
              <a:ext cx="3661965" cy="4223659"/>
            </a:xfrm>
            <a:custGeom>
              <a:avLst/>
              <a:gdLst>
                <a:gd name="connsiteX0" fmla="*/ 0 w 3690992"/>
                <a:gd name="connsiteY0" fmla="*/ 0 h 3933372"/>
                <a:gd name="connsiteX1" fmla="*/ 3690992 w 3690992"/>
                <a:gd name="connsiteY1" fmla="*/ 0 h 3933372"/>
                <a:gd name="connsiteX2" fmla="*/ 3690992 w 3690992"/>
                <a:gd name="connsiteY2" fmla="*/ 3933372 h 3933372"/>
                <a:gd name="connsiteX3" fmla="*/ 0 w 3690992"/>
                <a:gd name="connsiteY3" fmla="*/ 3933372 h 3933372"/>
                <a:gd name="connsiteX4" fmla="*/ 0 w 3690992"/>
                <a:gd name="connsiteY4" fmla="*/ 0 h 3933372"/>
                <a:gd name="connsiteX0" fmla="*/ 0 w 3720021"/>
                <a:gd name="connsiteY0" fmla="*/ 754743 h 3933372"/>
                <a:gd name="connsiteX1" fmla="*/ 3720021 w 3720021"/>
                <a:gd name="connsiteY1" fmla="*/ 0 h 3933372"/>
                <a:gd name="connsiteX2" fmla="*/ 3720021 w 3720021"/>
                <a:gd name="connsiteY2" fmla="*/ 3933372 h 3933372"/>
                <a:gd name="connsiteX3" fmla="*/ 29029 w 3720021"/>
                <a:gd name="connsiteY3" fmla="*/ 3933372 h 3933372"/>
                <a:gd name="connsiteX4" fmla="*/ 0 w 3720021"/>
                <a:gd name="connsiteY4" fmla="*/ 754743 h 3933372"/>
                <a:gd name="connsiteX0" fmla="*/ 0 w 3720021"/>
                <a:gd name="connsiteY0" fmla="*/ 711201 h 3889830"/>
                <a:gd name="connsiteX1" fmla="*/ 1296135 w 3720021"/>
                <a:gd name="connsiteY1" fmla="*/ 0 h 3889830"/>
                <a:gd name="connsiteX2" fmla="*/ 3720021 w 3720021"/>
                <a:gd name="connsiteY2" fmla="*/ 3889830 h 3889830"/>
                <a:gd name="connsiteX3" fmla="*/ 29029 w 3720021"/>
                <a:gd name="connsiteY3" fmla="*/ 3889830 h 3889830"/>
                <a:gd name="connsiteX4" fmla="*/ 0 w 3720021"/>
                <a:gd name="connsiteY4" fmla="*/ 711201 h 3889830"/>
                <a:gd name="connsiteX0" fmla="*/ 0 w 3720021"/>
                <a:gd name="connsiteY0" fmla="*/ 711201 h 4455887"/>
                <a:gd name="connsiteX1" fmla="*/ 1296135 w 3720021"/>
                <a:gd name="connsiteY1" fmla="*/ 0 h 4455887"/>
                <a:gd name="connsiteX2" fmla="*/ 3720021 w 3720021"/>
                <a:gd name="connsiteY2" fmla="*/ 3889830 h 4455887"/>
                <a:gd name="connsiteX3" fmla="*/ 14514 w 3720021"/>
                <a:gd name="connsiteY3" fmla="*/ 4455887 h 4455887"/>
                <a:gd name="connsiteX4" fmla="*/ 0 w 3720021"/>
                <a:gd name="connsiteY4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14514 w 3661964"/>
                <a:gd name="connsiteY3" fmla="*/ 4455887 h 4455887"/>
                <a:gd name="connsiteX4" fmla="*/ 0 w 3661964"/>
                <a:gd name="connsiteY4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2670630 w 3661964"/>
                <a:gd name="connsiteY3" fmla="*/ 3363687 h 4455887"/>
                <a:gd name="connsiteX4" fmla="*/ 14514 w 3661964"/>
                <a:gd name="connsiteY4" fmla="*/ 4455887 h 4455887"/>
                <a:gd name="connsiteX5" fmla="*/ 0 w 3661964"/>
                <a:gd name="connsiteY5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3468915 w 3661964"/>
                <a:gd name="connsiteY3" fmla="*/ 3929744 h 4455887"/>
                <a:gd name="connsiteX4" fmla="*/ 14514 w 3661964"/>
                <a:gd name="connsiteY4" fmla="*/ 4455887 h 4455887"/>
                <a:gd name="connsiteX5" fmla="*/ 0 w 3661964"/>
                <a:gd name="connsiteY5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3048001 w 3661964"/>
                <a:gd name="connsiteY3" fmla="*/ 3770087 h 4455887"/>
                <a:gd name="connsiteX4" fmla="*/ 14514 w 3661964"/>
                <a:gd name="connsiteY4" fmla="*/ 4455887 h 4455887"/>
                <a:gd name="connsiteX5" fmla="*/ 0 w 3661964"/>
                <a:gd name="connsiteY5" fmla="*/ 711201 h 4455887"/>
                <a:gd name="connsiteX0" fmla="*/ 0 w 3661964"/>
                <a:gd name="connsiteY0" fmla="*/ 711201 h 4223659"/>
                <a:gd name="connsiteX1" fmla="*/ 1296135 w 3661964"/>
                <a:gd name="connsiteY1" fmla="*/ 0 h 4223659"/>
                <a:gd name="connsiteX2" fmla="*/ 3661964 w 3661964"/>
                <a:gd name="connsiteY2" fmla="*/ 2960916 h 4223659"/>
                <a:gd name="connsiteX3" fmla="*/ 3048001 w 3661964"/>
                <a:gd name="connsiteY3" fmla="*/ 3770087 h 4223659"/>
                <a:gd name="connsiteX4" fmla="*/ 159657 w 3661964"/>
                <a:gd name="connsiteY4" fmla="*/ 4223659 h 4223659"/>
                <a:gd name="connsiteX5" fmla="*/ 0 w 3661964"/>
                <a:gd name="connsiteY5" fmla="*/ 711201 h 4223659"/>
                <a:gd name="connsiteX0" fmla="*/ 0 w 3574878"/>
                <a:gd name="connsiteY0" fmla="*/ 870858 h 4223659"/>
                <a:gd name="connsiteX1" fmla="*/ 1209049 w 3574878"/>
                <a:gd name="connsiteY1" fmla="*/ 0 h 4223659"/>
                <a:gd name="connsiteX2" fmla="*/ 3574878 w 3574878"/>
                <a:gd name="connsiteY2" fmla="*/ 2960916 h 4223659"/>
                <a:gd name="connsiteX3" fmla="*/ 2960915 w 3574878"/>
                <a:gd name="connsiteY3" fmla="*/ 3770087 h 4223659"/>
                <a:gd name="connsiteX4" fmla="*/ 72571 w 3574878"/>
                <a:gd name="connsiteY4" fmla="*/ 4223659 h 4223659"/>
                <a:gd name="connsiteX5" fmla="*/ 0 w 3574878"/>
                <a:gd name="connsiteY5" fmla="*/ 870858 h 4223659"/>
                <a:gd name="connsiteX0" fmla="*/ 0 w 3545850"/>
                <a:gd name="connsiteY0" fmla="*/ 1393372 h 4223659"/>
                <a:gd name="connsiteX1" fmla="*/ 1180021 w 3545850"/>
                <a:gd name="connsiteY1" fmla="*/ 0 h 4223659"/>
                <a:gd name="connsiteX2" fmla="*/ 3545850 w 3545850"/>
                <a:gd name="connsiteY2" fmla="*/ 2960916 h 4223659"/>
                <a:gd name="connsiteX3" fmla="*/ 2931887 w 3545850"/>
                <a:gd name="connsiteY3" fmla="*/ 3770087 h 4223659"/>
                <a:gd name="connsiteX4" fmla="*/ 43543 w 3545850"/>
                <a:gd name="connsiteY4" fmla="*/ 4223659 h 4223659"/>
                <a:gd name="connsiteX5" fmla="*/ 0 w 3545850"/>
                <a:gd name="connsiteY5" fmla="*/ 1393372 h 4223659"/>
                <a:gd name="connsiteX0" fmla="*/ 0 w 3661965"/>
                <a:gd name="connsiteY0" fmla="*/ 1393372 h 4223659"/>
                <a:gd name="connsiteX1" fmla="*/ 1180021 w 3661965"/>
                <a:gd name="connsiteY1" fmla="*/ 0 h 4223659"/>
                <a:gd name="connsiteX2" fmla="*/ 3661965 w 3661965"/>
                <a:gd name="connsiteY2" fmla="*/ 2801259 h 4223659"/>
                <a:gd name="connsiteX3" fmla="*/ 2931887 w 3661965"/>
                <a:gd name="connsiteY3" fmla="*/ 3770087 h 4223659"/>
                <a:gd name="connsiteX4" fmla="*/ 43543 w 3661965"/>
                <a:gd name="connsiteY4" fmla="*/ 4223659 h 4223659"/>
                <a:gd name="connsiteX5" fmla="*/ 0 w 3661965"/>
                <a:gd name="connsiteY5" fmla="*/ 1393372 h 422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61965" h="4223659">
                  <a:moveTo>
                    <a:pt x="0" y="1393372"/>
                  </a:moveTo>
                  <a:lnTo>
                    <a:pt x="1180021" y="0"/>
                  </a:lnTo>
                  <a:lnTo>
                    <a:pt x="3661965" y="2801259"/>
                  </a:lnTo>
                  <a:lnTo>
                    <a:pt x="2931887" y="3770087"/>
                  </a:lnTo>
                  <a:lnTo>
                    <a:pt x="43543" y="4223659"/>
                  </a:lnTo>
                  <a:lnTo>
                    <a:pt x="0" y="1393372"/>
                  </a:lnTo>
                  <a:close/>
                </a:path>
              </a:pathLst>
            </a:custGeom>
            <a:gradFill>
              <a:gsLst>
                <a:gs pos="19000">
                  <a:srgbClr val="A0A6B2">
                    <a:alpha val="6000"/>
                  </a:srgbClr>
                </a:gs>
                <a:gs pos="67000">
                  <a:schemeClr val="tx1">
                    <a:alpha val="45000"/>
                    <a:lumMod val="100000"/>
                  </a:schemeClr>
                </a:gs>
              </a:gsLst>
              <a:lin ang="18900000" scaled="1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D4A2DF01-1BFC-E2F0-F47F-BFDCEF99FEAF}"/>
                </a:ext>
              </a:extLst>
            </p:cNvPr>
            <p:cNvSpPr/>
            <p:nvPr/>
          </p:nvSpPr>
          <p:spPr>
            <a:xfrm>
              <a:off x="4746171" y="1934028"/>
              <a:ext cx="2699657" cy="2989943"/>
            </a:xfrm>
            <a:prstGeom prst="roundRect">
              <a:avLst>
                <a:gd name="adj" fmla="val 1182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">
              <a:extLst>
                <a:ext uri="{FF2B5EF4-FFF2-40B4-BE49-F238E27FC236}">
                  <a16:creationId xmlns:a16="http://schemas.microsoft.com/office/drawing/2014/main" id="{4A02916F-0163-7711-4336-F0DB6433A976}"/>
                </a:ext>
              </a:extLst>
            </p:cNvPr>
            <p:cNvSpPr/>
            <p:nvPr/>
          </p:nvSpPr>
          <p:spPr>
            <a:xfrm rot="20900452">
              <a:off x="5294140" y="2193532"/>
              <a:ext cx="1097259" cy="848421"/>
            </a:xfrm>
            <a:custGeom>
              <a:avLst/>
              <a:gdLst>
                <a:gd name="connsiteX0" fmla="*/ 0 w 1071863"/>
                <a:gd name="connsiteY0" fmla="*/ 0 h 893354"/>
                <a:gd name="connsiteX1" fmla="*/ 1071863 w 1071863"/>
                <a:gd name="connsiteY1" fmla="*/ 0 h 893354"/>
                <a:gd name="connsiteX2" fmla="*/ 1071863 w 1071863"/>
                <a:gd name="connsiteY2" fmla="*/ 893354 h 893354"/>
                <a:gd name="connsiteX3" fmla="*/ 0 w 1071863"/>
                <a:gd name="connsiteY3" fmla="*/ 893354 h 893354"/>
                <a:gd name="connsiteX4" fmla="*/ 0 w 1071863"/>
                <a:gd name="connsiteY4" fmla="*/ 0 h 893354"/>
                <a:gd name="connsiteX0" fmla="*/ 30912 w 1102775"/>
                <a:gd name="connsiteY0" fmla="*/ 0 h 893354"/>
                <a:gd name="connsiteX1" fmla="*/ 1102775 w 1102775"/>
                <a:gd name="connsiteY1" fmla="*/ 0 h 893354"/>
                <a:gd name="connsiteX2" fmla="*/ 1102775 w 1102775"/>
                <a:gd name="connsiteY2" fmla="*/ 893354 h 893354"/>
                <a:gd name="connsiteX3" fmla="*/ 0 w 1102775"/>
                <a:gd name="connsiteY3" fmla="*/ 827696 h 893354"/>
                <a:gd name="connsiteX4" fmla="*/ 30912 w 1102775"/>
                <a:gd name="connsiteY4" fmla="*/ 0 h 893354"/>
                <a:gd name="connsiteX0" fmla="*/ 30912 w 1109531"/>
                <a:gd name="connsiteY0" fmla="*/ 0 h 827696"/>
                <a:gd name="connsiteX1" fmla="*/ 1102775 w 1109531"/>
                <a:gd name="connsiteY1" fmla="*/ 0 h 827696"/>
                <a:gd name="connsiteX2" fmla="*/ 1109531 w 1109531"/>
                <a:gd name="connsiteY2" fmla="*/ 791797 h 827696"/>
                <a:gd name="connsiteX3" fmla="*/ 0 w 1109531"/>
                <a:gd name="connsiteY3" fmla="*/ 827696 h 827696"/>
                <a:gd name="connsiteX4" fmla="*/ 30912 w 1109531"/>
                <a:gd name="connsiteY4" fmla="*/ 0 h 827696"/>
                <a:gd name="connsiteX0" fmla="*/ 95014 w 1109531"/>
                <a:gd name="connsiteY0" fmla="*/ 0 h 828669"/>
                <a:gd name="connsiteX1" fmla="*/ 1102775 w 1109531"/>
                <a:gd name="connsiteY1" fmla="*/ 973 h 828669"/>
                <a:gd name="connsiteX2" fmla="*/ 1109531 w 1109531"/>
                <a:gd name="connsiteY2" fmla="*/ 792770 h 828669"/>
                <a:gd name="connsiteX3" fmla="*/ 0 w 1109531"/>
                <a:gd name="connsiteY3" fmla="*/ 828669 h 828669"/>
                <a:gd name="connsiteX4" fmla="*/ 95014 w 1109531"/>
                <a:gd name="connsiteY4" fmla="*/ 0 h 828669"/>
                <a:gd name="connsiteX0" fmla="*/ 95014 w 1102775"/>
                <a:gd name="connsiteY0" fmla="*/ 0 h 846002"/>
                <a:gd name="connsiteX1" fmla="*/ 1102775 w 1102775"/>
                <a:gd name="connsiteY1" fmla="*/ 973 h 846002"/>
                <a:gd name="connsiteX2" fmla="*/ 1098547 w 1102775"/>
                <a:gd name="connsiteY2" fmla="*/ 846002 h 846002"/>
                <a:gd name="connsiteX3" fmla="*/ 0 w 1102775"/>
                <a:gd name="connsiteY3" fmla="*/ 828669 h 846002"/>
                <a:gd name="connsiteX4" fmla="*/ 95014 w 1102775"/>
                <a:gd name="connsiteY4" fmla="*/ 0 h 846002"/>
                <a:gd name="connsiteX0" fmla="*/ 89498 w 1097259"/>
                <a:gd name="connsiteY0" fmla="*/ 0 h 849394"/>
                <a:gd name="connsiteX1" fmla="*/ 1097259 w 1097259"/>
                <a:gd name="connsiteY1" fmla="*/ 973 h 849394"/>
                <a:gd name="connsiteX2" fmla="*/ 1093031 w 1097259"/>
                <a:gd name="connsiteY2" fmla="*/ 846002 h 849394"/>
                <a:gd name="connsiteX3" fmla="*/ 0 w 1097259"/>
                <a:gd name="connsiteY3" fmla="*/ 849394 h 849394"/>
                <a:gd name="connsiteX4" fmla="*/ 89498 w 1097259"/>
                <a:gd name="connsiteY4" fmla="*/ 0 h 849394"/>
                <a:gd name="connsiteX0" fmla="*/ 70064 w 1097259"/>
                <a:gd name="connsiteY0" fmla="*/ 0 h 850139"/>
                <a:gd name="connsiteX1" fmla="*/ 1097259 w 1097259"/>
                <a:gd name="connsiteY1" fmla="*/ 1718 h 850139"/>
                <a:gd name="connsiteX2" fmla="*/ 1093031 w 1097259"/>
                <a:gd name="connsiteY2" fmla="*/ 846747 h 850139"/>
                <a:gd name="connsiteX3" fmla="*/ 0 w 1097259"/>
                <a:gd name="connsiteY3" fmla="*/ 850139 h 850139"/>
                <a:gd name="connsiteX4" fmla="*/ 70064 w 1097259"/>
                <a:gd name="connsiteY4" fmla="*/ 0 h 850139"/>
                <a:gd name="connsiteX0" fmla="*/ 92927 w 1097259"/>
                <a:gd name="connsiteY0" fmla="*/ 156434 h 848421"/>
                <a:gd name="connsiteX1" fmla="*/ 1097259 w 1097259"/>
                <a:gd name="connsiteY1" fmla="*/ 0 h 848421"/>
                <a:gd name="connsiteX2" fmla="*/ 1093031 w 1097259"/>
                <a:gd name="connsiteY2" fmla="*/ 845029 h 848421"/>
                <a:gd name="connsiteX3" fmla="*/ 0 w 1097259"/>
                <a:gd name="connsiteY3" fmla="*/ 848421 h 848421"/>
                <a:gd name="connsiteX4" fmla="*/ 92927 w 1097259"/>
                <a:gd name="connsiteY4" fmla="*/ 156434 h 848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259" h="848421">
                  <a:moveTo>
                    <a:pt x="92927" y="156434"/>
                  </a:moveTo>
                  <a:lnTo>
                    <a:pt x="1097259" y="0"/>
                  </a:lnTo>
                  <a:cubicBezTo>
                    <a:pt x="1095850" y="281676"/>
                    <a:pt x="1094440" y="563353"/>
                    <a:pt x="1093031" y="845029"/>
                  </a:cubicBezTo>
                  <a:lnTo>
                    <a:pt x="0" y="848421"/>
                  </a:lnTo>
                  <a:lnTo>
                    <a:pt x="92927" y="156434"/>
                  </a:lnTo>
                  <a:close/>
                </a:path>
              </a:pathLst>
            </a:cu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">
              <a:extLst>
                <a:ext uri="{FF2B5EF4-FFF2-40B4-BE49-F238E27FC236}">
                  <a16:creationId xmlns:a16="http://schemas.microsoft.com/office/drawing/2014/main" id="{DD0EF766-3273-D2EC-9993-D11D2D484471}"/>
                </a:ext>
              </a:extLst>
            </p:cNvPr>
            <p:cNvSpPr/>
            <p:nvPr/>
          </p:nvSpPr>
          <p:spPr>
            <a:xfrm rot="20900452">
              <a:off x="5338520" y="2102584"/>
              <a:ext cx="1102775" cy="893354"/>
            </a:xfrm>
            <a:custGeom>
              <a:avLst/>
              <a:gdLst>
                <a:gd name="connsiteX0" fmla="*/ 0 w 1071863"/>
                <a:gd name="connsiteY0" fmla="*/ 0 h 893354"/>
                <a:gd name="connsiteX1" fmla="*/ 1071863 w 1071863"/>
                <a:gd name="connsiteY1" fmla="*/ 0 h 893354"/>
                <a:gd name="connsiteX2" fmla="*/ 1071863 w 1071863"/>
                <a:gd name="connsiteY2" fmla="*/ 893354 h 893354"/>
                <a:gd name="connsiteX3" fmla="*/ 0 w 1071863"/>
                <a:gd name="connsiteY3" fmla="*/ 893354 h 893354"/>
                <a:gd name="connsiteX4" fmla="*/ 0 w 1071863"/>
                <a:gd name="connsiteY4" fmla="*/ 0 h 893354"/>
                <a:gd name="connsiteX0" fmla="*/ 30912 w 1102775"/>
                <a:gd name="connsiteY0" fmla="*/ 0 h 893354"/>
                <a:gd name="connsiteX1" fmla="*/ 1102775 w 1102775"/>
                <a:gd name="connsiteY1" fmla="*/ 0 h 893354"/>
                <a:gd name="connsiteX2" fmla="*/ 1102775 w 1102775"/>
                <a:gd name="connsiteY2" fmla="*/ 893354 h 893354"/>
                <a:gd name="connsiteX3" fmla="*/ 0 w 1102775"/>
                <a:gd name="connsiteY3" fmla="*/ 827696 h 893354"/>
                <a:gd name="connsiteX4" fmla="*/ 30912 w 1102775"/>
                <a:gd name="connsiteY4" fmla="*/ 0 h 89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2775" h="893354">
                  <a:moveTo>
                    <a:pt x="30912" y="0"/>
                  </a:moveTo>
                  <a:lnTo>
                    <a:pt x="1102775" y="0"/>
                  </a:lnTo>
                  <a:lnTo>
                    <a:pt x="1102775" y="893354"/>
                  </a:lnTo>
                  <a:lnTo>
                    <a:pt x="0" y="827696"/>
                  </a:lnTo>
                  <a:lnTo>
                    <a:pt x="30912" y="0"/>
                  </a:ln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FE7E838-42C2-9652-9E31-AA893ACEE375}"/>
                </a:ext>
              </a:extLst>
            </p:cNvPr>
            <p:cNvSpPr txBox="1"/>
            <p:nvPr/>
          </p:nvSpPr>
          <p:spPr>
            <a:xfrm>
              <a:off x="5403678" y="2271587"/>
              <a:ext cx="972457" cy="733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02</a:t>
              </a: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99FAA42-F25C-6E2A-F041-4176DF3F75E9}"/>
                </a:ext>
              </a:extLst>
            </p:cNvPr>
            <p:cNvSpPr/>
            <p:nvPr/>
          </p:nvSpPr>
          <p:spPr>
            <a:xfrm rot="1563200">
              <a:off x="5893028" y="1818828"/>
              <a:ext cx="227731" cy="764770"/>
            </a:xfrm>
            <a:custGeom>
              <a:avLst/>
              <a:gdLst>
                <a:gd name="connsiteX0" fmla="*/ 306538 w 613076"/>
                <a:gd name="connsiteY0" fmla="*/ 0 h 1770743"/>
                <a:gd name="connsiteX1" fmla="*/ 613076 w 613076"/>
                <a:gd name="connsiteY1" fmla="*/ 306538 h 1770743"/>
                <a:gd name="connsiteX2" fmla="*/ 613076 w 613076"/>
                <a:gd name="connsiteY2" fmla="*/ 1464205 h 1770743"/>
                <a:gd name="connsiteX3" fmla="*/ 306538 w 613076"/>
                <a:gd name="connsiteY3" fmla="*/ 1770743 h 1770743"/>
                <a:gd name="connsiteX4" fmla="*/ 0 w 613076"/>
                <a:gd name="connsiteY4" fmla="*/ 1464205 h 1770743"/>
                <a:gd name="connsiteX5" fmla="*/ 0 w 613076"/>
                <a:gd name="connsiteY5" fmla="*/ 714828 h 1770743"/>
                <a:gd name="connsiteX6" fmla="*/ 54587 w 613076"/>
                <a:gd name="connsiteY6" fmla="*/ 714828 h 1770743"/>
                <a:gd name="connsiteX7" fmla="*/ 54587 w 613076"/>
                <a:gd name="connsiteY7" fmla="*/ 1440776 h 1770743"/>
                <a:gd name="connsiteX8" fmla="*/ 306539 w 613076"/>
                <a:gd name="connsiteY8" fmla="*/ 1692728 h 1770743"/>
                <a:gd name="connsiteX9" fmla="*/ 306538 w 613076"/>
                <a:gd name="connsiteY9" fmla="*/ 1692729 h 1770743"/>
                <a:gd name="connsiteX10" fmla="*/ 558490 w 613076"/>
                <a:gd name="connsiteY10" fmla="*/ 1440777 h 1770743"/>
                <a:gd name="connsiteX11" fmla="*/ 558491 w 613076"/>
                <a:gd name="connsiteY11" fmla="*/ 329966 h 1770743"/>
                <a:gd name="connsiteX12" fmla="*/ 306539 w 613076"/>
                <a:gd name="connsiteY12" fmla="*/ 78014 h 1770743"/>
                <a:gd name="connsiteX13" fmla="*/ 54587 w 613076"/>
                <a:gd name="connsiteY13" fmla="*/ 329966 h 1770743"/>
                <a:gd name="connsiteX14" fmla="*/ 54587 w 613076"/>
                <a:gd name="connsiteY14" fmla="*/ 348343 h 1770743"/>
                <a:gd name="connsiteX15" fmla="*/ 0 w 613076"/>
                <a:gd name="connsiteY15" fmla="*/ 348343 h 1770743"/>
                <a:gd name="connsiteX16" fmla="*/ 0 w 613076"/>
                <a:gd name="connsiteY16" fmla="*/ 306538 h 1770743"/>
                <a:gd name="connsiteX17" fmla="*/ 306538 w 613076"/>
                <a:gd name="connsiteY17" fmla="*/ 0 h 1770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13076" h="1770743">
                  <a:moveTo>
                    <a:pt x="306538" y="0"/>
                  </a:moveTo>
                  <a:cubicBezTo>
                    <a:pt x="475834" y="0"/>
                    <a:pt x="613076" y="137242"/>
                    <a:pt x="613076" y="306538"/>
                  </a:cubicBezTo>
                  <a:lnTo>
                    <a:pt x="613076" y="1464205"/>
                  </a:lnTo>
                  <a:cubicBezTo>
                    <a:pt x="613076" y="1633501"/>
                    <a:pt x="475834" y="1770743"/>
                    <a:pt x="306538" y="1770743"/>
                  </a:cubicBezTo>
                  <a:cubicBezTo>
                    <a:pt x="137242" y="1770743"/>
                    <a:pt x="0" y="1633501"/>
                    <a:pt x="0" y="1464205"/>
                  </a:cubicBezTo>
                  <a:lnTo>
                    <a:pt x="0" y="714828"/>
                  </a:lnTo>
                  <a:lnTo>
                    <a:pt x="54587" y="714828"/>
                  </a:lnTo>
                  <a:lnTo>
                    <a:pt x="54587" y="1440776"/>
                  </a:lnTo>
                  <a:cubicBezTo>
                    <a:pt x="54587" y="1579925"/>
                    <a:pt x="167390" y="1692728"/>
                    <a:pt x="306539" y="1692728"/>
                  </a:cubicBezTo>
                  <a:lnTo>
                    <a:pt x="306538" y="1692729"/>
                  </a:lnTo>
                  <a:cubicBezTo>
                    <a:pt x="445687" y="1692729"/>
                    <a:pt x="558490" y="1579926"/>
                    <a:pt x="558490" y="1440777"/>
                  </a:cubicBezTo>
                  <a:cubicBezTo>
                    <a:pt x="558490" y="1070507"/>
                    <a:pt x="558491" y="700236"/>
                    <a:pt x="558491" y="329966"/>
                  </a:cubicBezTo>
                  <a:cubicBezTo>
                    <a:pt x="558491" y="190817"/>
                    <a:pt x="445688" y="78014"/>
                    <a:pt x="306539" y="78014"/>
                  </a:cubicBezTo>
                  <a:cubicBezTo>
                    <a:pt x="167390" y="78014"/>
                    <a:pt x="54587" y="190817"/>
                    <a:pt x="54587" y="329966"/>
                  </a:cubicBezTo>
                  <a:lnTo>
                    <a:pt x="54587" y="348343"/>
                  </a:lnTo>
                  <a:lnTo>
                    <a:pt x="0" y="348343"/>
                  </a:lnTo>
                  <a:lnTo>
                    <a:pt x="0" y="306538"/>
                  </a:lnTo>
                  <a:cubicBezTo>
                    <a:pt x="0" y="137242"/>
                    <a:pt x="137242" y="0"/>
                    <a:pt x="30653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6947578-9DCB-36A2-17DD-25E0161BC8A2}"/>
                </a:ext>
              </a:extLst>
            </p:cNvPr>
            <p:cNvSpPr txBox="1"/>
            <p:nvPr/>
          </p:nvSpPr>
          <p:spPr>
            <a:xfrm>
              <a:off x="5051509" y="3250966"/>
              <a:ext cx="2133116" cy="349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Eğitim</a:t>
              </a:r>
              <a:r>
                <a:rPr lang="en-US" sz="140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</a:t>
              </a:r>
              <a:r>
                <a:rPr lang="en-US" sz="1400" dirty="0" err="1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ve</a:t>
              </a:r>
              <a:r>
                <a:rPr lang="en-US" sz="140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</a:t>
              </a:r>
              <a:r>
                <a:rPr lang="en-US" sz="1400" dirty="0" err="1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Rehberlik</a:t>
              </a:r>
              <a:endPara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9134579-BC67-9E29-C3FC-62ECBE92A936}"/>
                </a:ext>
              </a:extLst>
            </p:cNvPr>
            <p:cNvSpPr txBox="1"/>
            <p:nvPr/>
          </p:nvSpPr>
          <p:spPr>
            <a:xfrm>
              <a:off x="5051509" y="3618523"/>
              <a:ext cx="2133117" cy="1204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Kullanıcıların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yapay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zekâ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araçlarını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doğru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ve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etkili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kullanabilmesi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için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eğitim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verilmelidir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.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Rehberlik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materyalleri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hazırlanmalı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ve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sürekli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güncellenmelidir</a:t>
              </a:r>
              <a:endParaRPr lang="en-US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D02CDB4A-21F7-751F-C8F4-08AF004C2084}"/>
                </a:ext>
              </a:extLst>
            </p:cNvPr>
            <p:cNvSpPr/>
            <p:nvPr/>
          </p:nvSpPr>
          <p:spPr>
            <a:xfrm>
              <a:off x="5704114" y="4824374"/>
              <a:ext cx="783771" cy="153044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53F77C8-EA9C-FA9B-AE8B-1E9FF9FA3795}"/>
              </a:ext>
            </a:extLst>
          </p:cNvPr>
          <p:cNvGrpSpPr/>
          <p:nvPr/>
        </p:nvGrpSpPr>
        <p:grpSpPr>
          <a:xfrm>
            <a:off x="-153927" y="1974282"/>
            <a:ext cx="3261870" cy="3823897"/>
            <a:chOff x="3744684" y="1818828"/>
            <a:chExt cx="3701144" cy="4338859"/>
          </a:xfrm>
        </p:grpSpPr>
        <p:sp>
          <p:nvSpPr>
            <p:cNvPr id="18" name="Rectangle 4">
              <a:extLst>
                <a:ext uri="{FF2B5EF4-FFF2-40B4-BE49-F238E27FC236}">
                  <a16:creationId xmlns:a16="http://schemas.microsoft.com/office/drawing/2014/main" id="{06C83EE4-F2F0-5904-4E12-4986CC0C08BF}"/>
                </a:ext>
              </a:extLst>
            </p:cNvPr>
            <p:cNvSpPr/>
            <p:nvPr/>
          </p:nvSpPr>
          <p:spPr>
            <a:xfrm>
              <a:off x="3744684" y="1934028"/>
              <a:ext cx="3661965" cy="4223659"/>
            </a:xfrm>
            <a:custGeom>
              <a:avLst/>
              <a:gdLst>
                <a:gd name="connsiteX0" fmla="*/ 0 w 3690992"/>
                <a:gd name="connsiteY0" fmla="*/ 0 h 3933372"/>
                <a:gd name="connsiteX1" fmla="*/ 3690992 w 3690992"/>
                <a:gd name="connsiteY1" fmla="*/ 0 h 3933372"/>
                <a:gd name="connsiteX2" fmla="*/ 3690992 w 3690992"/>
                <a:gd name="connsiteY2" fmla="*/ 3933372 h 3933372"/>
                <a:gd name="connsiteX3" fmla="*/ 0 w 3690992"/>
                <a:gd name="connsiteY3" fmla="*/ 3933372 h 3933372"/>
                <a:gd name="connsiteX4" fmla="*/ 0 w 3690992"/>
                <a:gd name="connsiteY4" fmla="*/ 0 h 3933372"/>
                <a:gd name="connsiteX0" fmla="*/ 0 w 3720021"/>
                <a:gd name="connsiteY0" fmla="*/ 754743 h 3933372"/>
                <a:gd name="connsiteX1" fmla="*/ 3720021 w 3720021"/>
                <a:gd name="connsiteY1" fmla="*/ 0 h 3933372"/>
                <a:gd name="connsiteX2" fmla="*/ 3720021 w 3720021"/>
                <a:gd name="connsiteY2" fmla="*/ 3933372 h 3933372"/>
                <a:gd name="connsiteX3" fmla="*/ 29029 w 3720021"/>
                <a:gd name="connsiteY3" fmla="*/ 3933372 h 3933372"/>
                <a:gd name="connsiteX4" fmla="*/ 0 w 3720021"/>
                <a:gd name="connsiteY4" fmla="*/ 754743 h 3933372"/>
                <a:gd name="connsiteX0" fmla="*/ 0 w 3720021"/>
                <a:gd name="connsiteY0" fmla="*/ 711201 h 3889830"/>
                <a:gd name="connsiteX1" fmla="*/ 1296135 w 3720021"/>
                <a:gd name="connsiteY1" fmla="*/ 0 h 3889830"/>
                <a:gd name="connsiteX2" fmla="*/ 3720021 w 3720021"/>
                <a:gd name="connsiteY2" fmla="*/ 3889830 h 3889830"/>
                <a:gd name="connsiteX3" fmla="*/ 29029 w 3720021"/>
                <a:gd name="connsiteY3" fmla="*/ 3889830 h 3889830"/>
                <a:gd name="connsiteX4" fmla="*/ 0 w 3720021"/>
                <a:gd name="connsiteY4" fmla="*/ 711201 h 3889830"/>
                <a:gd name="connsiteX0" fmla="*/ 0 w 3720021"/>
                <a:gd name="connsiteY0" fmla="*/ 711201 h 4455887"/>
                <a:gd name="connsiteX1" fmla="*/ 1296135 w 3720021"/>
                <a:gd name="connsiteY1" fmla="*/ 0 h 4455887"/>
                <a:gd name="connsiteX2" fmla="*/ 3720021 w 3720021"/>
                <a:gd name="connsiteY2" fmla="*/ 3889830 h 4455887"/>
                <a:gd name="connsiteX3" fmla="*/ 14514 w 3720021"/>
                <a:gd name="connsiteY3" fmla="*/ 4455887 h 4455887"/>
                <a:gd name="connsiteX4" fmla="*/ 0 w 3720021"/>
                <a:gd name="connsiteY4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14514 w 3661964"/>
                <a:gd name="connsiteY3" fmla="*/ 4455887 h 4455887"/>
                <a:gd name="connsiteX4" fmla="*/ 0 w 3661964"/>
                <a:gd name="connsiteY4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2670630 w 3661964"/>
                <a:gd name="connsiteY3" fmla="*/ 3363687 h 4455887"/>
                <a:gd name="connsiteX4" fmla="*/ 14514 w 3661964"/>
                <a:gd name="connsiteY4" fmla="*/ 4455887 h 4455887"/>
                <a:gd name="connsiteX5" fmla="*/ 0 w 3661964"/>
                <a:gd name="connsiteY5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3468915 w 3661964"/>
                <a:gd name="connsiteY3" fmla="*/ 3929744 h 4455887"/>
                <a:gd name="connsiteX4" fmla="*/ 14514 w 3661964"/>
                <a:gd name="connsiteY4" fmla="*/ 4455887 h 4455887"/>
                <a:gd name="connsiteX5" fmla="*/ 0 w 3661964"/>
                <a:gd name="connsiteY5" fmla="*/ 711201 h 4455887"/>
                <a:gd name="connsiteX0" fmla="*/ 0 w 3661964"/>
                <a:gd name="connsiteY0" fmla="*/ 711201 h 4455887"/>
                <a:gd name="connsiteX1" fmla="*/ 1296135 w 3661964"/>
                <a:gd name="connsiteY1" fmla="*/ 0 h 4455887"/>
                <a:gd name="connsiteX2" fmla="*/ 3661964 w 3661964"/>
                <a:gd name="connsiteY2" fmla="*/ 2960916 h 4455887"/>
                <a:gd name="connsiteX3" fmla="*/ 3048001 w 3661964"/>
                <a:gd name="connsiteY3" fmla="*/ 3770087 h 4455887"/>
                <a:gd name="connsiteX4" fmla="*/ 14514 w 3661964"/>
                <a:gd name="connsiteY4" fmla="*/ 4455887 h 4455887"/>
                <a:gd name="connsiteX5" fmla="*/ 0 w 3661964"/>
                <a:gd name="connsiteY5" fmla="*/ 711201 h 4455887"/>
                <a:gd name="connsiteX0" fmla="*/ 0 w 3661964"/>
                <a:gd name="connsiteY0" fmla="*/ 711201 h 4223659"/>
                <a:gd name="connsiteX1" fmla="*/ 1296135 w 3661964"/>
                <a:gd name="connsiteY1" fmla="*/ 0 h 4223659"/>
                <a:gd name="connsiteX2" fmla="*/ 3661964 w 3661964"/>
                <a:gd name="connsiteY2" fmla="*/ 2960916 h 4223659"/>
                <a:gd name="connsiteX3" fmla="*/ 3048001 w 3661964"/>
                <a:gd name="connsiteY3" fmla="*/ 3770087 h 4223659"/>
                <a:gd name="connsiteX4" fmla="*/ 159657 w 3661964"/>
                <a:gd name="connsiteY4" fmla="*/ 4223659 h 4223659"/>
                <a:gd name="connsiteX5" fmla="*/ 0 w 3661964"/>
                <a:gd name="connsiteY5" fmla="*/ 711201 h 4223659"/>
                <a:gd name="connsiteX0" fmla="*/ 0 w 3574878"/>
                <a:gd name="connsiteY0" fmla="*/ 870858 h 4223659"/>
                <a:gd name="connsiteX1" fmla="*/ 1209049 w 3574878"/>
                <a:gd name="connsiteY1" fmla="*/ 0 h 4223659"/>
                <a:gd name="connsiteX2" fmla="*/ 3574878 w 3574878"/>
                <a:gd name="connsiteY2" fmla="*/ 2960916 h 4223659"/>
                <a:gd name="connsiteX3" fmla="*/ 2960915 w 3574878"/>
                <a:gd name="connsiteY3" fmla="*/ 3770087 h 4223659"/>
                <a:gd name="connsiteX4" fmla="*/ 72571 w 3574878"/>
                <a:gd name="connsiteY4" fmla="*/ 4223659 h 4223659"/>
                <a:gd name="connsiteX5" fmla="*/ 0 w 3574878"/>
                <a:gd name="connsiteY5" fmla="*/ 870858 h 4223659"/>
                <a:gd name="connsiteX0" fmla="*/ 0 w 3545850"/>
                <a:gd name="connsiteY0" fmla="*/ 1393372 h 4223659"/>
                <a:gd name="connsiteX1" fmla="*/ 1180021 w 3545850"/>
                <a:gd name="connsiteY1" fmla="*/ 0 h 4223659"/>
                <a:gd name="connsiteX2" fmla="*/ 3545850 w 3545850"/>
                <a:gd name="connsiteY2" fmla="*/ 2960916 h 4223659"/>
                <a:gd name="connsiteX3" fmla="*/ 2931887 w 3545850"/>
                <a:gd name="connsiteY3" fmla="*/ 3770087 h 4223659"/>
                <a:gd name="connsiteX4" fmla="*/ 43543 w 3545850"/>
                <a:gd name="connsiteY4" fmla="*/ 4223659 h 4223659"/>
                <a:gd name="connsiteX5" fmla="*/ 0 w 3545850"/>
                <a:gd name="connsiteY5" fmla="*/ 1393372 h 4223659"/>
                <a:gd name="connsiteX0" fmla="*/ 0 w 3661965"/>
                <a:gd name="connsiteY0" fmla="*/ 1393372 h 4223659"/>
                <a:gd name="connsiteX1" fmla="*/ 1180021 w 3661965"/>
                <a:gd name="connsiteY1" fmla="*/ 0 h 4223659"/>
                <a:gd name="connsiteX2" fmla="*/ 3661965 w 3661965"/>
                <a:gd name="connsiteY2" fmla="*/ 2801259 h 4223659"/>
                <a:gd name="connsiteX3" fmla="*/ 2931887 w 3661965"/>
                <a:gd name="connsiteY3" fmla="*/ 3770087 h 4223659"/>
                <a:gd name="connsiteX4" fmla="*/ 43543 w 3661965"/>
                <a:gd name="connsiteY4" fmla="*/ 4223659 h 4223659"/>
                <a:gd name="connsiteX5" fmla="*/ 0 w 3661965"/>
                <a:gd name="connsiteY5" fmla="*/ 1393372 h 422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61965" h="4223659">
                  <a:moveTo>
                    <a:pt x="0" y="1393372"/>
                  </a:moveTo>
                  <a:lnTo>
                    <a:pt x="1180021" y="0"/>
                  </a:lnTo>
                  <a:lnTo>
                    <a:pt x="3661965" y="2801259"/>
                  </a:lnTo>
                  <a:lnTo>
                    <a:pt x="2931887" y="3770087"/>
                  </a:lnTo>
                  <a:lnTo>
                    <a:pt x="43543" y="4223659"/>
                  </a:lnTo>
                  <a:lnTo>
                    <a:pt x="0" y="1393372"/>
                  </a:lnTo>
                  <a:close/>
                </a:path>
              </a:pathLst>
            </a:custGeom>
            <a:gradFill>
              <a:gsLst>
                <a:gs pos="19000">
                  <a:srgbClr val="A0A6B2">
                    <a:alpha val="6000"/>
                  </a:srgbClr>
                </a:gs>
                <a:gs pos="67000">
                  <a:schemeClr val="tx1">
                    <a:alpha val="45000"/>
                    <a:lumMod val="100000"/>
                  </a:schemeClr>
                </a:gs>
              </a:gsLst>
              <a:lin ang="18900000" scaled="1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1E522B5-B236-5641-199A-F76F09E48E7E}"/>
                </a:ext>
              </a:extLst>
            </p:cNvPr>
            <p:cNvSpPr/>
            <p:nvPr/>
          </p:nvSpPr>
          <p:spPr>
            <a:xfrm>
              <a:off x="4746171" y="1934028"/>
              <a:ext cx="2699657" cy="2989943"/>
            </a:xfrm>
            <a:prstGeom prst="roundRect">
              <a:avLst>
                <a:gd name="adj" fmla="val 1182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6">
              <a:extLst>
                <a:ext uri="{FF2B5EF4-FFF2-40B4-BE49-F238E27FC236}">
                  <a16:creationId xmlns:a16="http://schemas.microsoft.com/office/drawing/2014/main" id="{8324E1FF-3F6F-B75B-29FC-B71D15546DBB}"/>
                </a:ext>
              </a:extLst>
            </p:cNvPr>
            <p:cNvSpPr/>
            <p:nvPr/>
          </p:nvSpPr>
          <p:spPr>
            <a:xfrm rot="20900452">
              <a:off x="5294140" y="2193532"/>
              <a:ext cx="1097259" cy="848421"/>
            </a:xfrm>
            <a:custGeom>
              <a:avLst/>
              <a:gdLst>
                <a:gd name="connsiteX0" fmla="*/ 0 w 1071863"/>
                <a:gd name="connsiteY0" fmla="*/ 0 h 893354"/>
                <a:gd name="connsiteX1" fmla="*/ 1071863 w 1071863"/>
                <a:gd name="connsiteY1" fmla="*/ 0 h 893354"/>
                <a:gd name="connsiteX2" fmla="*/ 1071863 w 1071863"/>
                <a:gd name="connsiteY2" fmla="*/ 893354 h 893354"/>
                <a:gd name="connsiteX3" fmla="*/ 0 w 1071863"/>
                <a:gd name="connsiteY3" fmla="*/ 893354 h 893354"/>
                <a:gd name="connsiteX4" fmla="*/ 0 w 1071863"/>
                <a:gd name="connsiteY4" fmla="*/ 0 h 893354"/>
                <a:gd name="connsiteX0" fmla="*/ 30912 w 1102775"/>
                <a:gd name="connsiteY0" fmla="*/ 0 h 893354"/>
                <a:gd name="connsiteX1" fmla="*/ 1102775 w 1102775"/>
                <a:gd name="connsiteY1" fmla="*/ 0 h 893354"/>
                <a:gd name="connsiteX2" fmla="*/ 1102775 w 1102775"/>
                <a:gd name="connsiteY2" fmla="*/ 893354 h 893354"/>
                <a:gd name="connsiteX3" fmla="*/ 0 w 1102775"/>
                <a:gd name="connsiteY3" fmla="*/ 827696 h 893354"/>
                <a:gd name="connsiteX4" fmla="*/ 30912 w 1102775"/>
                <a:gd name="connsiteY4" fmla="*/ 0 h 893354"/>
                <a:gd name="connsiteX0" fmla="*/ 30912 w 1109531"/>
                <a:gd name="connsiteY0" fmla="*/ 0 h 827696"/>
                <a:gd name="connsiteX1" fmla="*/ 1102775 w 1109531"/>
                <a:gd name="connsiteY1" fmla="*/ 0 h 827696"/>
                <a:gd name="connsiteX2" fmla="*/ 1109531 w 1109531"/>
                <a:gd name="connsiteY2" fmla="*/ 791797 h 827696"/>
                <a:gd name="connsiteX3" fmla="*/ 0 w 1109531"/>
                <a:gd name="connsiteY3" fmla="*/ 827696 h 827696"/>
                <a:gd name="connsiteX4" fmla="*/ 30912 w 1109531"/>
                <a:gd name="connsiteY4" fmla="*/ 0 h 827696"/>
                <a:gd name="connsiteX0" fmla="*/ 95014 w 1109531"/>
                <a:gd name="connsiteY0" fmla="*/ 0 h 828669"/>
                <a:gd name="connsiteX1" fmla="*/ 1102775 w 1109531"/>
                <a:gd name="connsiteY1" fmla="*/ 973 h 828669"/>
                <a:gd name="connsiteX2" fmla="*/ 1109531 w 1109531"/>
                <a:gd name="connsiteY2" fmla="*/ 792770 h 828669"/>
                <a:gd name="connsiteX3" fmla="*/ 0 w 1109531"/>
                <a:gd name="connsiteY3" fmla="*/ 828669 h 828669"/>
                <a:gd name="connsiteX4" fmla="*/ 95014 w 1109531"/>
                <a:gd name="connsiteY4" fmla="*/ 0 h 828669"/>
                <a:gd name="connsiteX0" fmla="*/ 95014 w 1102775"/>
                <a:gd name="connsiteY0" fmla="*/ 0 h 846002"/>
                <a:gd name="connsiteX1" fmla="*/ 1102775 w 1102775"/>
                <a:gd name="connsiteY1" fmla="*/ 973 h 846002"/>
                <a:gd name="connsiteX2" fmla="*/ 1098547 w 1102775"/>
                <a:gd name="connsiteY2" fmla="*/ 846002 h 846002"/>
                <a:gd name="connsiteX3" fmla="*/ 0 w 1102775"/>
                <a:gd name="connsiteY3" fmla="*/ 828669 h 846002"/>
                <a:gd name="connsiteX4" fmla="*/ 95014 w 1102775"/>
                <a:gd name="connsiteY4" fmla="*/ 0 h 846002"/>
                <a:gd name="connsiteX0" fmla="*/ 89498 w 1097259"/>
                <a:gd name="connsiteY0" fmla="*/ 0 h 849394"/>
                <a:gd name="connsiteX1" fmla="*/ 1097259 w 1097259"/>
                <a:gd name="connsiteY1" fmla="*/ 973 h 849394"/>
                <a:gd name="connsiteX2" fmla="*/ 1093031 w 1097259"/>
                <a:gd name="connsiteY2" fmla="*/ 846002 h 849394"/>
                <a:gd name="connsiteX3" fmla="*/ 0 w 1097259"/>
                <a:gd name="connsiteY3" fmla="*/ 849394 h 849394"/>
                <a:gd name="connsiteX4" fmla="*/ 89498 w 1097259"/>
                <a:gd name="connsiteY4" fmla="*/ 0 h 849394"/>
                <a:gd name="connsiteX0" fmla="*/ 70064 w 1097259"/>
                <a:gd name="connsiteY0" fmla="*/ 0 h 850139"/>
                <a:gd name="connsiteX1" fmla="*/ 1097259 w 1097259"/>
                <a:gd name="connsiteY1" fmla="*/ 1718 h 850139"/>
                <a:gd name="connsiteX2" fmla="*/ 1093031 w 1097259"/>
                <a:gd name="connsiteY2" fmla="*/ 846747 h 850139"/>
                <a:gd name="connsiteX3" fmla="*/ 0 w 1097259"/>
                <a:gd name="connsiteY3" fmla="*/ 850139 h 850139"/>
                <a:gd name="connsiteX4" fmla="*/ 70064 w 1097259"/>
                <a:gd name="connsiteY4" fmla="*/ 0 h 850139"/>
                <a:gd name="connsiteX0" fmla="*/ 92927 w 1097259"/>
                <a:gd name="connsiteY0" fmla="*/ 156434 h 848421"/>
                <a:gd name="connsiteX1" fmla="*/ 1097259 w 1097259"/>
                <a:gd name="connsiteY1" fmla="*/ 0 h 848421"/>
                <a:gd name="connsiteX2" fmla="*/ 1093031 w 1097259"/>
                <a:gd name="connsiteY2" fmla="*/ 845029 h 848421"/>
                <a:gd name="connsiteX3" fmla="*/ 0 w 1097259"/>
                <a:gd name="connsiteY3" fmla="*/ 848421 h 848421"/>
                <a:gd name="connsiteX4" fmla="*/ 92927 w 1097259"/>
                <a:gd name="connsiteY4" fmla="*/ 156434 h 848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259" h="848421">
                  <a:moveTo>
                    <a:pt x="92927" y="156434"/>
                  </a:moveTo>
                  <a:lnTo>
                    <a:pt x="1097259" y="0"/>
                  </a:lnTo>
                  <a:cubicBezTo>
                    <a:pt x="1095850" y="281676"/>
                    <a:pt x="1094440" y="563353"/>
                    <a:pt x="1093031" y="845029"/>
                  </a:cubicBezTo>
                  <a:lnTo>
                    <a:pt x="0" y="848421"/>
                  </a:lnTo>
                  <a:lnTo>
                    <a:pt x="92927" y="156434"/>
                  </a:lnTo>
                  <a:close/>
                </a:path>
              </a:pathLst>
            </a:cu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8A7566E-C62B-6C22-A7D3-D11A721DEB62}"/>
                </a:ext>
              </a:extLst>
            </p:cNvPr>
            <p:cNvSpPr/>
            <p:nvPr/>
          </p:nvSpPr>
          <p:spPr>
            <a:xfrm rot="20900452">
              <a:off x="5338520" y="2102584"/>
              <a:ext cx="1102775" cy="893354"/>
            </a:xfrm>
            <a:custGeom>
              <a:avLst/>
              <a:gdLst>
                <a:gd name="connsiteX0" fmla="*/ 0 w 1071863"/>
                <a:gd name="connsiteY0" fmla="*/ 0 h 893354"/>
                <a:gd name="connsiteX1" fmla="*/ 1071863 w 1071863"/>
                <a:gd name="connsiteY1" fmla="*/ 0 h 893354"/>
                <a:gd name="connsiteX2" fmla="*/ 1071863 w 1071863"/>
                <a:gd name="connsiteY2" fmla="*/ 893354 h 893354"/>
                <a:gd name="connsiteX3" fmla="*/ 0 w 1071863"/>
                <a:gd name="connsiteY3" fmla="*/ 893354 h 893354"/>
                <a:gd name="connsiteX4" fmla="*/ 0 w 1071863"/>
                <a:gd name="connsiteY4" fmla="*/ 0 h 893354"/>
                <a:gd name="connsiteX0" fmla="*/ 30912 w 1102775"/>
                <a:gd name="connsiteY0" fmla="*/ 0 h 893354"/>
                <a:gd name="connsiteX1" fmla="*/ 1102775 w 1102775"/>
                <a:gd name="connsiteY1" fmla="*/ 0 h 893354"/>
                <a:gd name="connsiteX2" fmla="*/ 1102775 w 1102775"/>
                <a:gd name="connsiteY2" fmla="*/ 893354 h 893354"/>
                <a:gd name="connsiteX3" fmla="*/ 0 w 1102775"/>
                <a:gd name="connsiteY3" fmla="*/ 827696 h 893354"/>
                <a:gd name="connsiteX4" fmla="*/ 30912 w 1102775"/>
                <a:gd name="connsiteY4" fmla="*/ 0 h 89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2775" h="893354">
                  <a:moveTo>
                    <a:pt x="30912" y="0"/>
                  </a:moveTo>
                  <a:lnTo>
                    <a:pt x="1102775" y="0"/>
                  </a:lnTo>
                  <a:lnTo>
                    <a:pt x="1102775" y="893354"/>
                  </a:lnTo>
                  <a:lnTo>
                    <a:pt x="0" y="827696"/>
                  </a:lnTo>
                  <a:lnTo>
                    <a:pt x="30912" y="0"/>
                  </a:lnTo>
                  <a:close/>
                </a:path>
              </a:pathLst>
            </a:custGeom>
            <a:solidFill>
              <a:srgbClr val="2ABE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3A7EA2-CD08-F861-ADCF-B6070561D520}"/>
                </a:ext>
              </a:extLst>
            </p:cNvPr>
            <p:cNvSpPr txBox="1"/>
            <p:nvPr/>
          </p:nvSpPr>
          <p:spPr>
            <a:xfrm>
              <a:off x="5403678" y="2271587"/>
              <a:ext cx="9724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01</a:t>
              </a: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7D43B29-0B88-343F-EF54-858A616EB62B}"/>
                </a:ext>
              </a:extLst>
            </p:cNvPr>
            <p:cNvSpPr/>
            <p:nvPr/>
          </p:nvSpPr>
          <p:spPr>
            <a:xfrm rot="1563200">
              <a:off x="5893028" y="1818828"/>
              <a:ext cx="227731" cy="764770"/>
            </a:xfrm>
            <a:custGeom>
              <a:avLst/>
              <a:gdLst>
                <a:gd name="connsiteX0" fmla="*/ 306538 w 613076"/>
                <a:gd name="connsiteY0" fmla="*/ 0 h 1770743"/>
                <a:gd name="connsiteX1" fmla="*/ 613076 w 613076"/>
                <a:gd name="connsiteY1" fmla="*/ 306538 h 1770743"/>
                <a:gd name="connsiteX2" fmla="*/ 613076 w 613076"/>
                <a:gd name="connsiteY2" fmla="*/ 1464205 h 1770743"/>
                <a:gd name="connsiteX3" fmla="*/ 306538 w 613076"/>
                <a:gd name="connsiteY3" fmla="*/ 1770743 h 1770743"/>
                <a:gd name="connsiteX4" fmla="*/ 0 w 613076"/>
                <a:gd name="connsiteY4" fmla="*/ 1464205 h 1770743"/>
                <a:gd name="connsiteX5" fmla="*/ 0 w 613076"/>
                <a:gd name="connsiteY5" fmla="*/ 714828 h 1770743"/>
                <a:gd name="connsiteX6" fmla="*/ 54587 w 613076"/>
                <a:gd name="connsiteY6" fmla="*/ 714828 h 1770743"/>
                <a:gd name="connsiteX7" fmla="*/ 54587 w 613076"/>
                <a:gd name="connsiteY7" fmla="*/ 1440776 h 1770743"/>
                <a:gd name="connsiteX8" fmla="*/ 306539 w 613076"/>
                <a:gd name="connsiteY8" fmla="*/ 1692728 h 1770743"/>
                <a:gd name="connsiteX9" fmla="*/ 306538 w 613076"/>
                <a:gd name="connsiteY9" fmla="*/ 1692729 h 1770743"/>
                <a:gd name="connsiteX10" fmla="*/ 558490 w 613076"/>
                <a:gd name="connsiteY10" fmla="*/ 1440777 h 1770743"/>
                <a:gd name="connsiteX11" fmla="*/ 558491 w 613076"/>
                <a:gd name="connsiteY11" fmla="*/ 329966 h 1770743"/>
                <a:gd name="connsiteX12" fmla="*/ 306539 w 613076"/>
                <a:gd name="connsiteY12" fmla="*/ 78014 h 1770743"/>
                <a:gd name="connsiteX13" fmla="*/ 54587 w 613076"/>
                <a:gd name="connsiteY13" fmla="*/ 329966 h 1770743"/>
                <a:gd name="connsiteX14" fmla="*/ 54587 w 613076"/>
                <a:gd name="connsiteY14" fmla="*/ 348343 h 1770743"/>
                <a:gd name="connsiteX15" fmla="*/ 0 w 613076"/>
                <a:gd name="connsiteY15" fmla="*/ 348343 h 1770743"/>
                <a:gd name="connsiteX16" fmla="*/ 0 w 613076"/>
                <a:gd name="connsiteY16" fmla="*/ 306538 h 1770743"/>
                <a:gd name="connsiteX17" fmla="*/ 306538 w 613076"/>
                <a:gd name="connsiteY17" fmla="*/ 0 h 1770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13076" h="1770743">
                  <a:moveTo>
                    <a:pt x="306538" y="0"/>
                  </a:moveTo>
                  <a:cubicBezTo>
                    <a:pt x="475834" y="0"/>
                    <a:pt x="613076" y="137242"/>
                    <a:pt x="613076" y="306538"/>
                  </a:cubicBezTo>
                  <a:lnTo>
                    <a:pt x="613076" y="1464205"/>
                  </a:lnTo>
                  <a:cubicBezTo>
                    <a:pt x="613076" y="1633501"/>
                    <a:pt x="475834" y="1770743"/>
                    <a:pt x="306538" y="1770743"/>
                  </a:cubicBezTo>
                  <a:cubicBezTo>
                    <a:pt x="137242" y="1770743"/>
                    <a:pt x="0" y="1633501"/>
                    <a:pt x="0" y="1464205"/>
                  </a:cubicBezTo>
                  <a:lnTo>
                    <a:pt x="0" y="714828"/>
                  </a:lnTo>
                  <a:lnTo>
                    <a:pt x="54587" y="714828"/>
                  </a:lnTo>
                  <a:lnTo>
                    <a:pt x="54587" y="1440776"/>
                  </a:lnTo>
                  <a:cubicBezTo>
                    <a:pt x="54587" y="1579925"/>
                    <a:pt x="167390" y="1692728"/>
                    <a:pt x="306539" y="1692728"/>
                  </a:cubicBezTo>
                  <a:lnTo>
                    <a:pt x="306538" y="1692729"/>
                  </a:lnTo>
                  <a:cubicBezTo>
                    <a:pt x="445687" y="1692729"/>
                    <a:pt x="558490" y="1579926"/>
                    <a:pt x="558490" y="1440777"/>
                  </a:cubicBezTo>
                  <a:cubicBezTo>
                    <a:pt x="558490" y="1070507"/>
                    <a:pt x="558491" y="700236"/>
                    <a:pt x="558491" y="329966"/>
                  </a:cubicBezTo>
                  <a:cubicBezTo>
                    <a:pt x="558491" y="190817"/>
                    <a:pt x="445688" y="78014"/>
                    <a:pt x="306539" y="78014"/>
                  </a:cubicBezTo>
                  <a:cubicBezTo>
                    <a:pt x="167390" y="78014"/>
                    <a:pt x="54587" y="190817"/>
                    <a:pt x="54587" y="329966"/>
                  </a:cubicBezTo>
                  <a:lnTo>
                    <a:pt x="54587" y="348343"/>
                  </a:lnTo>
                  <a:lnTo>
                    <a:pt x="0" y="348343"/>
                  </a:lnTo>
                  <a:lnTo>
                    <a:pt x="0" y="306538"/>
                  </a:lnTo>
                  <a:cubicBezTo>
                    <a:pt x="0" y="137242"/>
                    <a:pt x="137242" y="0"/>
                    <a:pt x="30653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D05B4DB-D00E-73DE-B68E-E73A015D71BF}"/>
                </a:ext>
              </a:extLst>
            </p:cNvPr>
            <p:cNvSpPr txBox="1"/>
            <p:nvPr/>
          </p:nvSpPr>
          <p:spPr>
            <a:xfrm>
              <a:off x="5012330" y="3250966"/>
              <a:ext cx="2172296" cy="349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srgbClr val="2ABEC0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Erişim</a:t>
              </a:r>
              <a:r>
                <a:rPr lang="en-US" sz="1400" dirty="0">
                  <a:solidFill>
                    <a:srgbClr val="2ABEC0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</a:t>
              </a:r>
              <a:r>
                <a:rPr lang="en-US" sz="1400" dirty="0" err="1">
                  <a:solidFill>
                    <a:srgbClr val="2ABEC0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ve</a:t>
              </a:r>
              <a:r>
                <a:rPr lang="en-US" sz="1400" dirty="0">
                  <a:solidFill>
                    <a:srgbClr val="2ABEC0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</a:t>
              </a:r>
              <a:r>
                <a:rPr lang="en-US" sz="1400" dirty="0" err="1">
                  <a:solidFill>
                    <a:srgbClr val="2ABEC0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Verimlilik</a:t>
              </a:r>
              <a:endParaRPr lang="en-US" sz="1400" dirty="0">
                <a:solidFill>
                  <a:srgbClr val="2ABEC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30226E6-ED58-F54E-59AE-74CBFD35EE29}"/>
                </a:ext>
              </a:extLst>
            </p:cNvPr>
            <p:cNvSpPr txBox="1"/>
            <p:nvPr/>
          </p:nvSpPr>
          <p:spPr>
            <a:xfrm>
              <a:off x="5051509" y="3618523"/>
              <a:ext cx="2133117" cy="838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YZ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destekli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sistemler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,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kütüphane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kullanıcılarının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bilgiye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hızlı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erişimini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</a:rPr>
                <a:t>kolaylaştırı</a:t>
              </a:r>
              <a:r>
                <a:rPr lang="tr-TR" sz="1050" dirty="0" err="1">
                  <a:solidFill>
                    <a:schemeClr val="bg1">
                      <a:lumMod val="50000"/>
                    </a:schemeClr>
                  </a:solidFill>
                </a:rPr>
                <a:t>lmalıdır</a:t>
              </a:r>
              <a:r>
                <a:rPr lang="tr-TR" sz="1050" dirty="0">
                  <a:solidFill>
                    <a:schemeClr val="bg1">
                      <a:lumMod val="50000"/>
                    </a:schemeClr>
                  </a:solidFill>
                </a:rPr>
                <a:t>.</a:t>
              </a:r>
              <a:endParaRPr lang="en-US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7143353D-4FB2-4B50-21DF-CC8B51B9A678}"/>
                </a:ext>
              </a:extLst>
            </p:cNvPr>
            <p:cNvSpPr/>
            <p:nvPr/>
          </p:nvSpPr>
          <p:spPr>
            <a:xfrm>
              <a:off x="5704114" y="4824374"/>
              <a:ext cx="783771" cy="153044"/>
            </a:xfrm>
            <a:prstGeom prst="roundRect">
              <a:avLst>
                <a:gd name="adj" fmla="val 50000"/>
              </a:avLst>
            </a:prstGeom>
            <a:solidFill>
              <a:srgbClr val="2ABE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169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fill="hold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0A3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B015F0-1B5A-EEA7-7560-BB179CC0B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95299A63-EF9D-4903-CDF2-30934A274B08}"/>
              </a:ext>
            </a:extLst>
          </p:cNvPr>
          <p:cNvSpPr/>
          <p:nvPr/>
        </p:nvSpPr>
        <p:spPr>
          <a:xfrm>
            <a:off x="39552" y="810489"/>
            <a:ext cx="7428601" cy="13698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12100"/>
              </a:lnSpc>
              <a:buNone/>
            </a:pPr>
            <a:r>
              <a:rPr lang="tr-TR" sz="3600" b="1" dirty="0">
                <a:solidFill>
                  <a:srgbClr val="FFFFFF"/>
                </a:solidFill>
                <a:ea typeface="Petrona Bold" pitchFamily="34" charset="-122"/>
              </a:rPr>
              <a:t>Gelecekteki Araştırma Alanları</a:t>
            </a:r>
            <a:endParaRPr lang="en-US" sz="3600" dirty="0"/>
          </a:p>
        </p:txBody>
      </p:sp>
      <p:grpSp>
        <p:nvGrpSpPr>
          <p:cNvPr id="16" name="Grup 15">
            <a:extLst>
              <a:ext uri="{FF2B5EF4-FFF2-40B4-BE49-F238E27FC236}">
                <a16:creationId xmlns:a16="http://schemas.microsoft.com/office/drawing/2014/main" id="{DE7C06A3-F0E9-DEF0-2CAB-666A5C181045}"/>
              </a:ext>
            </a:extLst>
          </p:cNvPr>
          <p:cNvGrpSpPr/>
          <p:nvPr/>
        </p:nvGrpSpPr>
        <p:grpSpPr>
          <a:xfrm>
            <a:off x="76591" y="2942534"/>
            <a:ext cx="7479401" cy="2164009"/>
            <a:chOff x="60107" y="2417516"/>
            <a:chExt cx="8111098" cy="2268786"/>
          </a:xfrm>
        </p:grpSpPr>
        <p:grpSp>
          <p:nvGrpSpPr>
            <p:cNvPr id="13" name="Grup 12">
              <a:extLst>
                <a:ext uri="{FF2B5EF4-FFF2-40B4-BE49-F238E27FC236}">
                  <a16:creationId xmlns:a16="http://schemas.microsoft.com/office/drawing/2014/main" id="{AE120806-82CC-FA8C-021C-A7B28C37C3DA}"/>
                </a:ext>
              </a:extLst>
            </p:cNvPr>
            <p:cNvGrpSpPr/>
            <p:nvPr/>
          </p:nvGrpSpPr>
          <p:grpSpPr>
            <a:xfrm>
              <a:off x="60107" y="2417517"/>
              <a:ext cx="3945968" cy="1179671"/>
              <a:chOff x="492715" y="5409417"/>
              <a:chExt cx="3945968" cy="1179671"/>
            </a:xfrm>
          </p:grpSpPr>
          <p:sp>
            <p:nvSpPr>
              <p:cNvPr id="4" name="Shape 1">
                <a:extLst>
                  <a:ext uri="{FF2B5EF4-FFF2-40B4-BE49-F238E27FC236}">
                    <a16:creationId xmlns:a16="http://schemas.microsoft.com/office/drawing/2014/main" id="{760DEB77-98F9-609D-FA7D-632E76BB4B99}"/>
                  </a:ext>
                </a:extLst>
              </p:cNvPr>
              <p:cNvSpPr/>
              <p:nvPr/>
            </p:nvSpPr>
            <p:spPr>
              <a:xfrm>
                <a:off x="492715" y="5409417"/>
                <a:ext cx="3945968" cy="1179671"/>
              </a:xfrm>
              <a:prstGeom prst="roundRect">
                <a:avLst>
                  <a:gd name="adj" fmla="val 5573"/>
                </a:avLst>
              </a:prstGeom>
              <a:solidFill>
                <a:srgbClr val="2F1D63"/>
              </a:solidFill>
              <a:ln w="7620">
                <a:solidFill>
                  <a:srgbClr val="48367C"/>
                </a:solidFill>
                <a:prstDash val="solid"/>
              </a:ln>
            </p:spPr>
            <p:txBody>
              <a:bodyPr/>
              <a:lstStyle/>
              <a:p>
                <a:pPr algn="just"/>
                <a:endParaRPr lang="tr-TR"/>
              </a:p>
            </p:txBody>
          </p:sp>
          <p:sp>
            <p:nvSpPr>
              <p:cNvPr id="5" name="Text 2">
                <a:extLst>
                  <a:ext uri="{FF2B5EF4-FFF2-40B4-BE49-F238E27FC236}">
                    <a16:creationId xmlns:a16="http://schemas.microsoft.com/office/drawing/2014/main" id="{CE8E697C-205B-2B63-BF77-18AA7F61274F}"/>
                  </a:ext>
                </a:extLst>
              </p:cNvPr>
              <p:cNvSpPr/>
              <p:nvPr/>
            </p:nvSpPr>
            <p:spPr>
              <a:xfrm>
                <a:off x="656785" y="5494855"/>
                <a:ext cx="2054304" cy="2566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indent="0" algn="just">
                  <a:lnSpc>
                    <a:spcPts val="2000"/>
                  </a:lnSpc>
                  <a:buNone/>
                </a:pPr>
                <a:r>
                  <a:rPr lang="en-US" sz="1600" b="1" dirty="0">
                    <a:solidFill>
                      <a:srgbClr val="FFFFFF"/>
                    </a:solidFill>
                    <a:latin typeface="Petrona Bold" pitchFamily="34" charset="0"/>
                    <a:ea typeface="Petrona Bold" pitchFamily="34" charset="-122"/>
                    <a:cs typeface="Petrona Bold" pitchFamily="34" charset="-120"/>
                  </a:rPr>
                  <a:t>Algoritmik Şeffaflık</a:t>
                </a:r>
                <a:endParaRPr lang="en-US" sz="1600" dirty="0"/>
              </a:p>
            </p:txBody>
          </p:sp>
          <p:sp>
            <p:nvSpPr>
              <p:cNvPr id="6" name="Text 3">
                <a:extLst>
                  <a:ext uri="{FF2B5EF4-FFF2-40B4-BE49-F238E27FC236}">
                    <a16:creationId xmlns:a16="http://schemas.microsoft.com/office/drawing/2014/main" id="{F8AF342E-4AD5-8AB1-53BA-A0AF2798769B}"/>
                  </a:ext>
                </a:extLst>
              </p:cNvPr>
              <p:cNvSpPr/>
              <p:nvPr/>
            </p:nvSpPr>
            <p:spPr>
              <a:xfrm>
                <a:off x="711875" y="5778800"/>
                <a:ext cx="3617833" cy="50101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marL="0" indent="0" algn="just">
                  <a:lnSpc>
                    <a:spcPts val="1950"/>
                  </a:lnSpc>
                  <a:buNone/>
                </a:pPr>
                <a:r>
                  <a:rPr lang="en-US" sz="1200" dirty="0">
                    <a:solidFill>
                      <a:srgbClr val="FFFFFF"/>
                    </a:solidFill>
                    <a:latin typeface="Inter" pitchFamily="34" charset="0"/>
                    <a:ea typeface="Inter" pitchFamily="34" charset="-122"/>
                    <a:cs typeface="Inter" pitchFamily="34" charset="-120"/>
                  </a:rPr>
                  <a:t>YZ tabanlı arama sistemlerinin karar süreçlerinin kullanıcıya daha anlaşılır biçimde sunulması</a:t>
                </a:r>
                <a:endParaRPr lang="en-US" sz="1200" dirty="0"/>
              </a:p>
            </p:txBody>
          </p:sp>
        </p:grpSp>
        <p:grpSp>
          <p:nvGrpSpPr>
            <p:cNvPr id="14" name="Grup 13">
              <a:extLst>
                <a:ext uri="{FF2B5EF4-FFF2-40B4-BE49-F238E27FC236}">
                  <a16:creationId xmlns:a16="http://schemas.microsoft.com/office/drawing/2014/main" id="{4B0142C5-25B6-6EDB-ACC2-D566801630BE}"/>
                </a:ext>
              </a:extLst>
            </p:cNvPr>
            <p:cNvGrpSpPr/>
            <p:nvPr/>
          </p:nvGrpSpPr>
          <p:grpSpPr>
            <a:xfrm>
              <a:off x="4197690" y="2417516"/>
              <a:ext cx="3945969" cy="1179671"/>
              <a:chOff x="4622678" y="5418942"/>
              <a:chExt cx="3945969" cy="1179671"/>
            </a:xfrm>
          </p:grpSpPr>
          <p:sp>
            <p:nvSpPr>
              <p:cNvPr id="7" name="Shape 4">
                <a:extLst>
                  <a:ext uri="{FF2B5EF4-FFF2-40B4-BE49-F238E27FC236}">
                    <a16:creationId xmlns:a16="http://schemas.microsoft.com/office/drawing/2014/main" id="{B5C618D5-C552-70B0-A4A7-EC531DD312B5}"/>
                  </a:ext>
                </a:extLst>
              </p:cNvPr>
              <p:cNvSpPr/>
              <p:nvPr/>
            </p:nvSpPr>
            <p:spPr>
              <a:xfrm>
                <a:off x="4622678" y="5418942"/>
                <a:ext cx="3945969" cy="1179671"/>
              </a:xfrm>
              <a:prstGeom prst="roundRect">
                <a:avLst>
                  <a:gd name="adj" fmla="val 5573"/>
                </a:avLst>
              </a:prstGeom>
              <a:solidFill>
                <a:srgbClr val="2F1D63"/>
              </a:solidFill>
              <a:ln w="7620">
                <a:solidFill>
                  <a:srgbClr val="48367C"/>
                </a:solidFill>
                <a:prstDash val="solid"/>
              </a:ln>
            </p:spPr>
            <p:txBody>
              <a:bodyPr/>
              <a:lstStyle/>
              <a:p>
                <a:pPr algn="just"/>
                <a:endParaRPr lang="tr-TR"/>
              </a:p>
            </p:txBody>
          </p:sp>
          <p:sp>
            <p:nvSpPr>
              <p:cNvPr id="8" name="Text 5">
                <a:extLst>
                  <a:ext uri="{FF2B5EF4-FFF2-40B4-BE49-F238E27FC236}">
                    <a16:creationId xmlns:a16="http://schemas.microsoft.com/office/drawing/2014/main" id="{700CF939-95AD-535C-11D6-54DED73E382A}"/>
                  </a:ext>
                </a:extLst>
              </p:cNvPr>
              <p:cNvSpPr/>
              <p:nvPr/>
            </p:nvSpPr>
            <p:spPr>
              <a:xfrm>
                <a:off x="4814292" y="5481540"/>
                <a:ext cx="2054304" cy="2566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indent="0" algn="just">
                  <a:lnSpc>
                    <a:spcPts val="2000"/>
                  </a:lnSpc>
                  <a:buNone/>
                </a:pPr>
                <a:r>
                  <a:rPr lang="en-US" sz="1600" b="1" dirty="0">
                    <a:solidFill>
                      <a:srgbClr val="FFFFFF"/>
                    </a:solidFill>
                    <a:latin typeface="Petrona Bold" pitchFamily="34" charset="0"/>
                    <a:ea typeface="Petrona Bold" pitchFamily="34" charset="-122"/>
                    <a:cs typeface="Petrona Bold" pitchFamily="34" charset="-120"/>
                  </a:rPr>
                  <a:t>Kişiselleştirme</a:t>
                </a:r>
                <a:endParaRPr lang="en-US" sz="1600" dirty="0"/>
              </a:p>
            </p:txBody>
          </p:sp>
          <p:sp>
            <p:nvSpPr>
              <p:cNvPr id="9" name="Text 6">
                <a:extLst>
                  <a:ext uri="{FF2B5EF4-FFF2-40B4-BE49-F238E27FC236}">
                    <a16:creationId xmlns:a16="http://schemas.microsoft.com/office/drawing/2014/main" id="{88423F4B-EE33-AA1F-355D-EEFCEAB150BE}"/>
                  </a:ext>
                </a:extLst>
              </p:cNvPr>
              <p:cNvSpPr/>
              <p:nvPr/>
            </p:nvSpPr>
            <p:spPr>
              <a:xfrm>
                <a:off x="4814292" y="5774425"/>
                <a:ext cx="3617833" cy="50101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marL="0" indent="0" algn="just">
                  <a:lnSpc>
                    <a:spcPts val="1950"/>
                  </a:lnSpc>
                  <a:buNone/>
                </a:pPr>
                <a:r>
                  <a:rPr lang="en-US" sz="1200" dirty="0">
                    <a:solidFill>
                      <a:srgbClr val="FFFFFF"/>
                    </a:solidFill>
                    <a:latin typeface="Inter" pitchFamily="34" charset="0"/>
                    <a:ea typeface="Inter" pitchFamily="34" charset="-122"/>
                    <a:cs typeface="Inter" pitchFamily="34" charset="-120"/>
                  </a:rPr>
                  <a:t>Disiplinler arası araştırmalara yönelik kişiselleştirilmiş öneri sistemlerinin geliştirilmesi</a:t>
                </a:r>
                <a:endParaRPr lang="en-US" sz="1200" dirty="0"/>
              </a:p>
            </p:txBody>
          </p:sp>
        </p:grpSp>
        <p:grpSp>
          <p:nvGrpSpPr>
            <p:cNvPr id="15" name="Grup 14">
              <a:extLst>
                <a:ext uri="{FF2B5EF4-FFF2-40B4-BE49-F238E27FC236}">
                  <a16:creationId xmlns:a16="http://schemas.microsoft.com/office/drawing/2014/main" id="{BF14166A-E536-6713-7441-D676250EBC24}"/>
                </a:ext>
              </a:extLst>
            </p:cNvPr>
            <p:cNvGrpSpPr/>
            <p:nvPr/>
          </p:nvGrpSpPr>
          <p:grpSpPr>
            <a:xfrm>
              <a:off x="115199" y="3757138"/>
              <a:ext cx="8056006" cy="929164"/>
              <a:chOff x="547806" y="6742678"/>
              <a:chExt cx="8048387" cy="929164"/>
            </a:xfrm>
          </p:grpSpPr>
          <p:sp>
            <p:nvSpPr>
              <p:cNvPr id="10" name="Shape 7">
                <a:extLst>
                  <a:ext uri="{FF2B5EF4-FFF2-40B4-BE49-F238E27FC236}">
                    <a16:creationId xmlns:a16="http://schemas.microsoft.com/office/drawing/2014/main" id="{354A20C6-DC9E-444F-4B93-36195EFE394E}"/>
                  </a:ext>
                </a:extLst>
              </p:cNvPr>
              <p:cNvSpPr/>
              <p:nvPr/>
            </p:nvSpPr>
            <p:spPr>
              <a:xfrm>
                <a:off x="547806" y="6742678"/>
                <a:ext cx="8048387" cy="929164"/>
              </a:xfrm>
              <a:prstGeom prst="roundRect">
                <a:avLst>
                  <a:gd name="adj" fmla="val 7075"/>
                </a:avLst>
              </a:prstGeom>
              <a:solidFill>
                <a:srgbClr val="2F1D63"/>
              </a:solidFill>
              <a:ln w="7620">
                <a:solidFill>
                  <a:srgbClr val="48367C"/>
                </a:solidFill>
                <a:prstDash val="solid"/>
              </a:ln>
            </p:spPr>
            <p:txBody>
              <a:bodyPr/>
              <a:lstStyle/>
              <a:p>
                <a:pPr algn="just"/>
                <a:endParaRPr lang="tr-TR"/>
              </a:p>
            </p:txBody>
          </p:sp>
          <p:sp>
            <p:nvSpPr>
              <p:cNvPr id="11" name="Text 8">
                <a:extLst>
                  <a:ext uri="{FF2B5EF4-FFF2-40B4-BE49-F238E27FC236}">
                    <a16:creationId xmlns:a16="http://schemas.microsoft.com/office/drawing/2014/main" id="{554F0822-2344-A4C2-FA5A-9AF6A97EE289}"/>
                  </a:ext>
                </a:extLst>
              </p:cNvPr>
              <p:cNvSpPr/>
              <p:nvPr/>
            </p:nvSpPr>
            <p:spPr>
              <a:xfrm>
                <a:off x="711875" y="6870919"/>
                <a:ext cx="2054304" cy="2566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indent="0" algn="just">
                  <a:lnSpc>
                    <a:spcPts val="2000"/>
                  </a:lnSpc>
                  <a:buNone/>
                </a:pPr>
                <a:r>
                  <a:rPr lang="en-US" sz="1600" b="1" dirty="0">
                    <a:solidFill>
                      <a:srgbClr val="FFFFFF"/>
                    </a:solidFill>
                    <a:latin typeface="Petrona Bold" pitchFamily="34" charset="0"/>
                    <a:ea typeface="Petrona Bold" pitchFamily="34" charset="-122"/>
                    <a:cs typeface="Petrona Bold" pitchFamily="34" charset="-120"/>
                  </a:rPr>
                  <a:t>Veri Entegrasyonu</a:t>
                </a:r>
                <a:endParaRPr lang="en-US" sz="1600" dirty="0"/>
              </a:p>
            </p:txBody>
          </p:sp>
          <p:sp>
            <p:nvSpPr>
              <p:cNvPr id="12" name="Text 9">
                <a:extLst>
                  <a:ext uri="{FF2B5EF4-FFF2-40B4-BE49-F238E27FC236}">
                    <a16:creationId xmlns:a16="http://schemas.microsoft.com/office/drawing/2014/main" id="{723EC370-FA50-2F7F-3399-B442DE3DF24A}"/>
                  </a:ext>
                </a:extLst>
              </p:cNvPr>
              <p:cNvSpPr/>
              <p:nvPr/>
            </p:nvSpPr>
            <p:spPr>
              <a:xfrm>
                <a:off x="711875" y="7221439"/>
                <a:ext cx="7720251" cy="25050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indent="0" algn="just">
                  <a:lnSpc>
                    <a:spcPts val="1950"/>
                  </a:lnSpc>
                  <a:buNone/>
                </a:pPr>
                <a:r>
                  <a:rPr lang="en-US" sz="1200" dirty="0">
                    <a:solidFill>
                      <a:srgbClr val="FFFFFF"/>
                    </a:solidFill>
                    <a:latin typeface="Inter" pitchFamily="34" charset="0"/>
                    <a:ea typeface="Inter" pitchFamily="34" charset="-122"/>
                    <a:cs typeface="Inter" pitchFamily="34" charset="-120"/>
                  </a:rPr>
                  <a:t>Farklı veri tabanlarının bütünleşik kullanımını sağlayan YZ araçlarının geliştirilmesi</a:t>
                </a:r>
                <a:endParaRPr lang="en-US" sz="1200" dirty="0"/>
              </a:p>
            </p:txBody>
          </p:sp>
        </p:grpSp>
      </p:grpSp>
      <p:pic>
        <p:nvPicPr>
          <p:cNvPr id="17" name="Hailuo_Video__Animated illustration of ‘Mob_422903451406839813 (1)">
            <a:hlinkClick r:id="" action="ppaction://media"/>
            <a:extLst>
              <a:ext uri="{FF2B5EF4-FFF2-40B4-BE49-F238E27FC236}">
                <a16:creationId xmlns:a16="http://schemas.microsoft.com/office/drawing/2014/main" id="{BC17BCE6-8C26-8DB8-02BE-7D3BC355B90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04125" y="0"/>
            <a:ext cx="4587875" cy="732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33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7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05740" y="-525627"/>
            <a:ext cx="12603480" cy="7383627"/>
          </a:xfrm>
          <a:custGeom>
            <a:avLst/>
            <a:gdLst/>
            <a:ahLst/>
            <a:cxnLst/>
            <a:rect l="l" t="t" r="r" b="b"/>
            <a:pathLst>
              <a:path w="19804210" h="13194555">
                <a:moveTo>
                  <a:pt x="0" y="0"/>
                </a:moveTo>
                <a:lnTo>
                  <a:pt x="19804210" y="0"/>
                </a:lnTo>
                <a:lnTo>
                  <a:pt x="19804210" y="13194556"/>
                </a:lnTo>
                <a:lnTo>
                  <a:pt x="0" y="131945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1999"/>
            </a:blip>
            <a:stretch>
              <a:fillRect/>
            </a:stretch>
          </a:blipFill>
        </p:spPr>
        <p:txBody>
          <a:bodyPr/>
          <a:lstStyle/>
          <a:p>
            <a:endParaRPr lang="tr-TR" sz="960" dirty="0"/>
          </a:p>
        </p:txBody>
      </p:sp>
      <p:sp>
        <p:nvSpPr>
          <p:cNvPr id="3" name="Freeform 3"/>
          <p:cNvSpPr/>
          <p:nvPr/>
        </p:nvSpPr>
        <p:spPr>
          <a:xfrm>
            <a:off x="4565809" y="363048"/>
            <a:ext cx="3060383" cy="2589850"/>
          </a:xfrm>
          <a:custGeom>
            <a:avLst/>
            <a:gdLst/>
            <a:ahLst/>
            <a:cxnLst/>
            <a:rect l="l" t="t" r="r" b="b"/>
            <a:pathLst>
              <a:path w="5735385" h="4853570">
                <a:moveTo>
                  <a:pt x="0" y="0"/>
                </a:moveTo>
                <a:lnTo>
                  <a:pt x="5735386" y="0"/>
                </a:lnTo>
                <a:lnTo>
                  <a:pt x="5735386" y="4853570"/>
                </a:lnTo>
                <a:lnTo>
                  <a:pt x="0" y="485357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tr-TR" sz="960"/>
          </a:p>
        </p:txBody>
      </p:sp>
      <p:sp>
        <p:nvSpPr>
          <p:cNvPr id="4" name="Freeform 4"/>
          <p:cNvSpPr/>
          <p:nvPr/>
        </p:nvSpPr>
        <p:spPr>
          <a:xfrm>
            <a:off x="7907762" y="6002170"/>
            <a:ext cx="767764" cy="729615"/>
          </a:xfrm>
          <a:custGeom>
            <a:avLst/>
            <a:gdLst/>
            <a:ahLst/>
            <a:cxnLst/>
            <a:rect l="l" t="t" r="r" b="b"/>
            <a:pathLst>
              <a:path w="1438847" h="1367352">
                <a:moveTo>
                  <a:pt x="0" y="0"/>
                </a:moveTo>
                <a:lnTo>
                  <a:pt x="1438848" y="0"/>
                </a:lnTo>
                <a:lnTo>
                  <a:pt x="1438848" y="1367352"/>
                </a:lnTo>
                <a:lnTo>
                  <a:pt x="0" y="13673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tr-TR" sz="960"/>
          </a:p>
        </p:txBody>
      </p:sp>
      <p:sp>
        <p:nvSpPr>
          <p:cNvPr id="5" name="TextBox 5"/>
          <p:cNvSpPr txBox="1"/>
          <p:nvPr/>
        </p:nvSpPr>
        <p:spPr>
          <a:xfrm>
            <a:off x="3955508" y="3145363"/>
            <a:ext cx="4280986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15"/>
              </a:lnSpc>
            </a:pPr>
            <a:r>
              <a:rPr lang="en-US" sz="5016" dirty="0">
                <a:solidFill>
                  <a:srgbClr val="6FA99C"/>
                </a:solidFill>
                <a:latin typeface="Reesha"/>
                <a:ea typeface="Reesha"/>
                <a:cs typeface="Reesha"/>
                <a:sym typeface="Reesha"/>
              </a:rPr>
              <a:t>TEŞEKKÜR EDERİZ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460223" y="4655280"/>
            <a:ext cx="3271555" cy="19439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46"/>
              </a:lnSpc>
            </a:pPr>
            <a:r>
              <a:rPr lang="en-US" sz="1247" b="1" dirty="0">
                <a:solidFill>
                  <a:srgbClr val="6FA99C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Kubilay Yucal &amp; Ercan Kasap</a:t>
            </a:r>
          </a:p>
          <a:p>
            <a:pPr algn="ctr">
              <a:lnSpc>
                <a:spcPts val="1746"/>
              </a:lnSpc>
            </a:pPr>
            <a:endParaRPr lang="en-US" sz="1247" b="1" dirty="0">
              <a:solidFill>
                <a:srgbClr val="6FA99C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  <a:p>
            <a:pPr algn="ctr">
              <a:lnSpc>
                <a:spcPts val="1746"/>
              </a:lnSpc>
            </a:pPr>
            <a:r>
              <a:rPr lang="en-US" sz="1247" i="1" dirty="0">
                <a:solidFill>
                  <a:srgbClr val="6FA99C"/>
                </a:solidFill>
                <a:latin typeface="Montserrat Italics"/>
                <a:ea typeface="Montserrat Italics"/>
                <a:cs typeface="Montserrat Italics"/>
                <a:sym typeface="Montserrat Italics"/>
              </a:rPr>
              <a:t>IV: ULUSLARARASI GELENEKTEN GELECEĞE BİLGİ VE BELGE YÖNETİMİ SEMPOZYUMU 16-19 EKİM 2025</a:t>
            </a:r>
          </a:p>
          <a:p>
            <a:pPr algn="ctr">
              <a:lnSpc>
                <a:spcPts val="1746"/>
              </a:lnSpc>
            </a:pPr>
            <a:endParaRPr lang="en-US" sz="1247" i="1" dirty="0">
              <a:solidFill>
                <a:srgbClr val="6FA99C"/>
              </a:solidFill>
              <a:latin typeface="Montserrat Italics"/>
              <a:ea typeface="Montserrat Italics"/>
              <a:cs typeface="Montserrat Italics"/>
              <a:sym typeface="Montserrat Italics"/>
            </a:endParaRPr>
          </a:p>
          <a:p>
            <a:pPr algn="ctr">
              <a:lnSpc>
                <a:spcPts val="1746"/>
              </a:lnSpc>
            </a:pPr>
            <a:r>
              <a:rPr lang="en-US" sz="1247" b="1" dirty="0">
                <a:solidFill>
                  <a:srgbClr val="6FA99C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kubilay.yucal@istun.edu.tr</a:t>
            </a:r>
          </a:p>
          <a:p>
            <a:pPr algn="ctr">
              <a:lnSpc>
                <a:spcPts val="1746"/>
              </a:lnSpc>
            </a:pPr>
            <a:r>
              <a:rPr lang="en-US" sz="1247" b="1" dirty="0">
                <a:solidFill>
                  <a:srgbClr val="6FA99C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ercan.kasap@istun.edu.tr</a:t>
            </a:r>
          </a:p>
          <a:p>
            <a:pPr algn="ctr">
              <a:lnSpc>
                <a:spcPts val="1746"/>
              </a:lnSpc>
              <a:spcBef>
                <a:spcPct val="0"/>
              </a:spcBef>
            </a:pPr>
            <a:endParaRPr lang="en-US" sz="1247" b="1" dirty="0">
              <a:solidFill>
                <a:srgbClr val="6FA99C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3395556" y="5798846"/>
            <a:ext cx="406649" cy="406649"/>
          </a:xfrm>
          <a:custGeom>
            <a:avLst/>
            <a:gdLst/>
            <a:ahLst/>
            <a:cxnLst/>
            <a:rect l="l" t="t" r="r" b="b"/>
            <a:pathLst>
              <a:path w="762091" h="762091">
                <a:moveTo>
                  <a:pt x="0" y="0"/>
                </a:moveTo>
                <a:lnTo>
                  <a:pt x="762090" y="0"/>
                </a:lnTo>
                <a:lnTo>
                  <a:pt x="762090" y="762091"/>
                </a:lnTo>
                <a:lnTo>
                  <a:pt x="0" y="7620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tr-TR" sz="960"/>
          </a:p>
        </p:txBody>
      </p:sp>
      <p:sp>
        <p:nvSpPr>
          <p:cNvPr id="8" name="Freeform 8"/>
          <p:cNvSpPr/>
          <p:nvPr/>
        </p:nvSpPr>
        <p:spPr>
          <a:xfrm>
            <a:off x="3866160" y="5765602"/>
            <a:ext cx="501622" cy="501622"/>
          </a:xfrm>
          <a:custGeom>
            <a:avLst/>
            <a:gdLst/>
            <a:ahLst/>
            <a:cxnLst/>
            <a:rect l="l" t="t" r="r" b="b"/>
            <a:pathLst>
              <a:path w="940076" h="940076">
                <a:moveTo>
                  <a:pt x="0" y="0"/>
                </a:moveTo>
                <a:lnTo>
                  <a:pt x="940076" y="0"/>
                </a:lnTo>
                <a:lnTo>
                  <a:pt x="940076" y="940075"/>
                </a:lnTo>
                <a:lnTo>
                  <a:pt x="0" y="94007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tr-TR" sz="960"/>
          </a:p>
        </p:txBody>
      </p:sp>
      <p:sp>
        <p:nvSpPr>
          <p:cNvPr id="9" name="Freeform 9"/>
          <p:cNvSpPr/>
          <p:nvPr/>
        </p:nvSpPr>
        <p:spPr>
          <a:xfrm>
            <a:off x="3364252" y="6267223"/>
            <a:ext cx="437952" cy="437952"/>
          </a:xfrm>
          <a:custGeom>
            <a:avLst/>
            <a:gdLst/>
            <a:ahLst/>
            <a:cxnLst/>
            <a:rect l="l" t="t" r="r" b="b"/>
            <a:pathLst>
              <a:path w="820754" h="820754">
                <a:moveTo>
                  <a:pt x="0" y="0"/>
                </a:moveTo>
                <a:lnTo>
                  <a:pt x="820754" y="0"/>
                </a:lnTo>
                <a:lnTo>
                  <a:pt x="820754" y="820755"/>
                </a:lnTo>
                <a:lnTo>
                  <a:pt x="0" y="820755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tr-TR" sz="960"/>
          </a:p>
        </p:txBody>
      </p:sp>
      <p:sp>
        <p:nvSpPr>
          <p:cNvPr id="10" name="Freeform 10"/>
          <p:cNvSpPr/>
          <p:nvPr/>
        </p:nvSpPr>
        <p:spPr>
          <a:xfrm>
            <a:off x="3866160" y="6267223"/>
            <a:ext cx="474804" cy="474804"/>
          </a:xfrm>
          <a:custGeom>
            <a:avLst/>
            <a:gdLst/>
            <a:ahLst/>
            <a:cxnLst/>
            <a:rect l="l" t="t" r="r" b="b"/>
            <a:pathLst>
              <a:path w="889818" h="889818">
                <a:moveTo>
                  <a:pt x="0" y="0"/>
                </a:moveTo>
                <a:lnTo>
                  <a:pt x="889818" y="0"/>
                </a:lnTo>
                <a:lnTo>
                  <a:pt x="889818" y="889818"/>
                </a:lnTo>
                <a:lnTo>
                  <a:pt x="0" y="88981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tr-TR" sz="960"/>
          </a:p>
        </p:txBody>
      </p:sp>
      <p:sp>
        <p:nvSpPr>
          <p:cNvPr id="11" name="Freeform 11"/>
          <p:cNvSpPr/>
          <p:nvPr/>
        </p:nvSpPr>
        <p:spPr>
          <a:xfrm>
            <a:off x="3633053" y="5344793"/>
            <a:ext cx="466215" cy="454053"/>
          </a:xfrm>
          <a:custGeom>
            <a:avLst/>
            <a:gdLst/>
            <a:ahLst/>
            <a:cxnLst/>
            <a:rect l="l" t="t" r="r" b="b"/>
            <a:pathLst>
              <a:path w="873722" h="850929">
                <a:moveTo>
                  <a:pt x="0" y="0"/>
                </a:moveTo>
                <a:lnTo>
                  <a:pt x="873722" y="0"/>
                </a:lnTo>
                <a:lnTo>
                  <a:pt x="873722" y="850929"/>
                </a:lnTo>
                <a:lnTo>
                  <a:pt x="0" y="85092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tr-TR" sz="96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0A3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F97A65-A2BE-3FCC-0113-EFCF002A7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id="{0ED51733-3589-B80B-9A8B-DD302A2CD447}"/>
              </a:ext>
            </a:extLst>
          </p:cNvPr>
          <p:cNvSpPr txBox="1"/>
          <p:nvPr/>
        </p:nvSpPr>
        <p:spPr>
          <a:xfrm>
            <a:off x="371349" y="2251468"/>
            <a:ext cx="3705351" cy="2687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50"/>
              </a:lnSpc>
            </a:pPr>
            <a:r>
              <a:rPr lang="tr-TR" sz="2400" dirty="0">
                <a:solidFill>
                  <a:schemeClr val="bg1"/>
                </a:solidFill>
              </a:rPr>
              <a:t>Bilgi hacminin hızla artması, geleneksel anahtar kelime aramalarını yetersiz kılmakta ve önemli çalışmaların gözden kaçmasına yol açmaktadır. 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4" name="Resim 13" descr="çizgi film, taslak, giyim, ayakkabı içeren bir resim">
            <a:extLst>
              <a:ext uri="{FF2B5EF4-FFF2-40B4-BE49-F238E27FC236}">
                <a16:creationId xmlns:a16="http://schemas.microsoft.com/office/drawing/2014/main" id="{89C9BC19-C9E8-CD4D-36DC-9301FD845A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662" y="430006"/>
            <a:ext cx="6664676" cy="5586984"/>
          </a:xfrm>
          <a:prstGeom prst="rect">
            <a:avLst/>
          </a:prstGeom>
        </p:spPr>
      </p:pic>
      <p:sp>
        <p:nvSpPr>
          <p:cNvPr id="15" name="Metin kutusu 14">
            <a:extLst>
              <a:ext uri="{FF2B5EF4-FFF2-40B4-BE49-F238E27FC236}">
                <a16:creationId xmlns:a16="http://schemas.microsoft.com/office/drawing/2014/main" id="{A6E99C76-A0D1-2300-C243-EBE7120088F9}"/>
              </a:ext>
            </a:extLst>
          </p:cNvPr>
          <p:cNvSpPr txBox="1"/>
          <p:nvPr/>
        </p:nvSpPr>
        <p:spPr>
          <a:xfrm>
            <a:off x="8280400" y="2625898"/>
            <a:ext cx="3822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400" dirty="0">
                <a:solidFill>
                  <a:schemeClr val="bg1"/>
                </a:solidFill>
              </a:rPr>
              <a:t>Yapay zekâ destekli sistemler, literatür taramalarının verimliliğini ve kapsamını artırma potansiyeline sahiptir.</a:t>
            </a:r>
          </a:p>
        </p:txBody>
      </p:sp>
    </p:spTree>
    <p:extLst>
      <p:ext uri="{BB962C8B-B14F-4D97-AF65-F5344CB8AC3E}">
        <p14:creationId xmlns:p14="http://schemas.microsoft.com/office/powerpoint/2010/main" val="18494008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0A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0">
            <a:extLst>
              <a:ext uri="{FF2B5EF4-FFF2-40B4-BE49-F238E27FC236}">
                <a16:creationId xmlns:a16="http://schemas.microsoft.com/office/drawing/2014/main" id="{2598DE74-72A5-6FA6-7F79-B4C055A12DEA}"/>
              </a:ext>
            </a:extLst>
          </p:cNvPr>
          <p:cNvSpPr/>
          <p:nvPr/>
        </p:nvSpPr>
        <p:spPr>
          <a:xfrm>
            <a:off x="568244" y="556351"/>
            <a:ext cx="5399177" cy="2526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indent="0">
              <a:lnSpc>
                <a:spcPts val="4875"/>
              </a:lnSpc>
              <a:buNone/>
            </a:pPr>
            <a:r>
              <a:rPr lang="en-US" sz="4400" b="1" dirty="0" err="1">
                <a:solidFill>
                  <a:srgbClr val="FF8AAF"/>
                </a:solidFill>
                <a:ea typeface="Petrona Bold" pitchFamily="34" charset="-122"/>
              </a:rPr>
              <a:t>Araştırma</a:t>
            </a:r>
            <a:r>
              <a:rPr lang="en-US" sz="4400" b="1" dirty="0">
                <a:solidFill>
                  <a:srgbClr val="FF8AAF"/>
                </a:solidFill>
                <a:ea typeface="Petrona Bold" pitchFamily="34" charset="-122"/>
              </a:rPr>
              <a:t> </a:t>
            </a:r>
            <a:r>
              <a:rPr lang="en-US" sz="4400" b="1" dirty="0" err="1">
                <a:solidFill>
                  <a:srgbClr val="FF8AAF"/>
                </a:solidFill>
                <a:ea typeface="Petrona Bold" pitchFamily="34" charset="-122"/>
              </a:rPr>
              <a:t>Problemi</a:t>
            </a:r>
            <a:endParaRPr lang="en-US" sz="4400" b="1" dirty="0">
              <a:solidFill>
                <a:srgbClr val="FF8AAF"/>
              </a:solidFill>
              <a:ea typeface="Petrona Bold" pitchFamily="34" charset="-122"/>
            </a:endParaRPr>
          </a:p>
        </p:txBody>
      </p:sp>
      <p:sp>
        <p:nvSpPr>
          <p:cNvPr id="7" name="Text 1">
            <a:extLst>
              <a:ext uri="{FF2B5EF4-FFF2-40B4-BE49-F238E27FC236}">
                <a16:creationId xmlns:a16="http://schemas.microsoft.com/office/drawing/2014/main" id="{38D83D35-7EC4-2DD3-3F47-B69CD9BD4A7E}"/>
              </a:ext>
            </a:extLst>
          </p:cNvPr>
          <p:cNvSpPr/>
          <p:nvPr/>
        </p:nvSpPr>
        <p:spPr>
          <a:xfrm>
            <a:off x="830860" y="1819470"/>
            <a:ext cx="4142423" cy="342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50" b="1" dirty="0" err="1">
                <a:solidFill>
                  <a:schemeClr val="bg1">
                    <a:lumMod val="85000"/>
                  </a:schemeClr>
                </a:solidFill>
                <a:ea typeface="Petrona Bold" pitchFamily="34" charset="-122"/>
                <a:cs typeface="Petrona Bold" pitchFamily="34" charset="-120"/>
              </a:rPr>
              <a:t>Geleneksel</a:t>
            </a:r>
            <a:r>
              <a:rPr lang="en-US" sz="2150" b="1" dirty="0">
                <a:solidFill>
                  <a:schemeClr val="bg1">
                    <a:lumMod val="85000"/>
                  </a:schemeClr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 </a:t>
            </a:r>
            <a:r>
              <a:rPr lang="en-US" sz="2150" b="1" dirty="0" err="1">
                <a:solidFill>
                  <a:schemeClr val="bg1">
                    <a:lumMod val="85000"/>
                  </a:schemeClr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Yöntemlerin</a:t>
            </a:r>
            <a:r>
              <a:rPr lang="en-US" sz="2150" b="1" dirty="0">
                <a:solidFill>
                  <a:schemeClr val="bg1">
                    <a:lumMod val="85000"/>
                  </a:schemeClr>
                </a:solidFill>
                <a:latin typeface="Petrona Bold" pitchFamily="34" charset="0"/>
                <a:ea typeface="Petrona Bold" pitchFamily="34" charset="-122"/>
                <a:cs typeface="Petrona Bold" pitchFamily="34" charset="-120"/>
              </a:rPr>
              <a:t> Sınırları</a:t>
            </a:r>
            <a:endParaRPr lang="en-US" sz="215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D0C14AA3-B23A-38EB-1E0F-F50238EDEB9A}"/>
              </a:ext>
            </a:extLst>
          </p:cNvPr>
          <p:cNvSpPr txBox="1"/>
          <p:nvPr/>
        </p:nvSpPr>
        <p:spPr>
          <a:xfrm>
            <a:off x="830860" y="2648070"/>
            <a:ext cx="5040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Üretilen veri hacmi hızla artıyor ve literatür taramaları giderek karmaşıklaşmaktadır.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5903F366-FC82-627D-FA6C-6C5EF5D1499D}"/>
              </a:ext>
            </a:extLst>
          </p:cNvPr>
          <p:cNvSpPr txBox="1"/>
          <p:nvPr/>
        </p:nvSpPr>
        <p:spPr>
          <a:xfrm>
            <a:off x="830860" y="3607858"/>
            <a:ext cx="5040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Geleneksel anahtar kelime temelli arama yöntemleri, derin bağlamsal ve kavramsal sorulara yanıt vermekte yetersiz kalmaktadır.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2F1ECDEE-CD7F-2DD8-3A0A-FE8B451B73DF}"/>
              </a:ext>
            </a:extLst>
          </p:cNvPr>
          <p:cNvSpPr txBox="1"/>
          <p:nvPr/>
        </p:nvSpPr>
        <p:spPr>
          <a:xfrm>
            <a:off x="830860" y="4844645"/>
            <a:ext cx="5040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Eksik meta veriler, bağlam dışı sorgular ve yanlış terim kullanımı, önemli çalışmaların gözden kaçmasına neden olabilmektedir.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8" name="Resim 7" descr="çizgi film, metin, ekran görüntüsü içeren bir resim">
            <a:extLst>
              <a:ext uri="{FF2B5EF4-FFF2-40B4-BE49-F238E27FC236}">
                <a16:creationId xmlns:a16="http://schemas.microsoft.com/office/drawing/2014/main" id="{640CEB9A-1AEC-EA34-5457-611A98693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3" t="13931" r="8586" b="14763"/>
          <a:stretch>
            <a:fillRect/>
          </a:stretch>
        </p:blipFill>
        <p:spPr>
          <a:xfrm>
            <a:off x="6096000" y="1367972"/>
            <a:ext cx="5913308" cy="412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9530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" grpId="0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Resim 31" descr="Mavi neon ışıkları olan altıonal arka plan">
            <a:extLst>
              <a:ext uri="{FF2B5EF4-FFF2-40B4-BE49-F238E27FC236}">
                <a16:creationId xmlns:a16="http://schemas.microsoft.com/office/drawing/2014/main" id="{482BD871-0A10-7FA1-3ABF-D7FD0D026E2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 b="3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83A2A040-CA74-6200-3B3C-308043D1D9AF}"/>
              </a:ext>
            </a:extLst>
          </p:cNvPr>
          <p:cNvCxnSpPr>
            <a:cxnSpLocks/>
          </p:cNvCxnSpPr>
          <p:nvPr/>
        </p:nvCxnSpPr>
        <p:spPr>
          <a:xfrm>
            <a:off x="6081486" y="4818743"/>
            <a:ext cx="540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25DB3BDD-21CE-D4FE-FEFE-8E0685B652FB}"/>
              </a:ext>
            </a:extLst>
          </p:cNvPr>
          <p:cNvSpPr txBox="1"/>
          <p:nvPr/>
        </p:nvSpPr>
        <p:spPr>
          <a:xfrm>
            <a:off x="4095952" y="2912413"/>
            <a:ext cx="4319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>
                <a:solidFill>
                  <a:schemeClr val="bg1"/>
                </a:solidFill>
                <a:latin typeface="Petrona Bold"/>
                <a:ea typeface="Tahoma" panose="020B0604030504040204" pitchFamily="34" charset="0"/>
                <a:cs typeface="Tahoma" panose="020B0604030504040204" pitchFamily="34" charset="0"/>
              </a:rPr>
              <a:t>Yapay Zeka Bileşenleri</a:t>
            </a:r>
          </a:p>
        </p:txBody>
      </p:sp>
      <p:grpSp>
        <p:nvGrpSpPr>
          <p:cNvPr id="9" name="Grup 8">
            <a:extLst>
              <a:ext uri="{FF2B5EF4-FFF2-40B4-BE49-F238E27FC236}">
                <a16:creationId xmlns:a16="http://schemas.microsoft.com/office/drawing/2014/main" id="{10F4E362-1A42-A752-CAFF-ACECB961193C}"/>
              </a:ext>
            </a:extLst>
          </p:cNvPr>
          <p:cNvGrpSpPr/>
          <p:nvPr/>
        </p:nvGrpSpPr>
        <p:grpSpPr>
          <a:xfrm>
            <a:off x="5537437" y="4205749"/>
            <a:ext cx="1260000" cy="1260000"/>
            <a:chOff x="5537437" y="4205749"/>
            <a:chExt cx="1260000" cy="1260000"/>
          </a:xfrm>
        </p:grpSpPr>
        <p:sp>
          <p:nvSpPr>
            <p:cNvPr id="12" name="Akış Çizelgesi: Bağlayıcı 11">
              <a:extLst>
                <a:ext uri="{FF2B5EF4-FFF2-40B4-BE49-F238E27FC236}">
                  <a16:creationId xmlns:a16="http://schemas.microsoft.com/office/drawing/2014/main" id="{81B16DE1-622E-27DA-BE05-7E5270E53032}"/>
                </a:ext>
              </a:extLst>
            </p:cNvPr>
            <p:cNvSpPr/>
            <p:nvPr/>
          </p:nvSpPr>
          <p:spPr>
            <a:xfrm>
              <a:off x="5537437" y="4205749"/>
              <a:ext cx="1260000" cy="126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chemeClr val="bg1"/>
                </a:solidFill>
              </a:endParaRPr>
            </a:p>
          </p:txBody>
        </p:sp>
        <p:pic>
          <p:nvPicPr>
            <p:cNvPr id="3" name="Grafik 2" descr="Çizer düz dolguyla">
              <a:extLst>
                <a:ext uri="{FF2B5EF4-FFF2-40B4-BE49-F238E27FC236}">
                  <a16:creationId xmlns:a16="http://schemas.microsoft.com/office/drawing/2014/main" id="{A80A8BA9-45BA-20C6-D898-653AC24F5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638799" y="4347143"/>
              <a:ext cx="1057275" cy="1057275"/>
            </a:xfrm>
            <a:prstGeom prst="rect">
              <a:avLst/>
            </a:prstGeom>
          </p:spPr>
        </p:pic>
      </p:grpSp>
      <p:grpSp>
        <p:nvGrpSpPr>
          <p:cNvPr id="15" name="Grup 14">
            <a:extLst>
              <a:ext uri="{FF2B5EF4-FFF2-40B4-BE49-F238E27FC236}">
                <a16:creationId xmlns:a16="http://schemas.microsoft.com/office/drawing/2014/main" id="{7C9A41CD-D44F-AA7A-78A8-A033F041713E}"/>
              </a:ext>
            </a:extLst>
          </p:cNvPr>
          <p:cNvGrpSpPr/>
          <p:nvPr/>
        </p:nvGrpSpPr>
        <p:grpSpPr>
          <a:xfrm>
            <a:off x="11130667" y="4347143"/>
            <a:ext cx="914400" cy="938606"/>
            <a:chOff x="11130667" y="4347143"/>
            <a:chExt cx="914400" cy="938606"/>
          </a:xfrm>
        </p:grpSpPr>
        <p:sp>
          <p:nvSpPr>
            <p:cNvPr id="13" name="Akış Çizelgesi: Bağlayıcı 12">
              <a:extLst>
                <a:ext uri="{FF2B5EF4-FFF2-40B4-BE49-F238E27FC236}">
                  <a16:creationId xmlns:a16="http://schemas.microsoft.com/office/drawing/2014/main" id="{D9533D5B-F104-7B53-FDB8-FAD1B8E59A63}"/>
                </a:ext>
              </a:extLst>
            </p:cNvPr>
            <p:cNvSpPr/>
            <p:nvPr/>
          </p:nvSpPr>
          <p:spPr>
            <a:xfrm>
              <a:off x="11130667" y="4385749"/>
              <a:ext cx="900000" cy="90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5" name="Grafik 4" descr="Robot düz dolguyla">
              <a:extLst>
                <a:ext uri="{FF2B5EF4-FFF2-40B4-BE49-F238E27FC236}">
                  <a16:creationId xmlns:a16="http://schemas.microsoft.com/office/drawing/2014/main" id="{7C5A88EC-3BF6-1C46-E06B-7F2DE05991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130667" y="4347143"/>
              <a:ext cx="914400" cy="914400"/>
            </a:xfrm>
            <a:prstGeom prst="rect">
              <a:avLst/>
            </a:prstGeom>
          </p:spPr>
        </p:pic>
      </p:grpSp>
      <p:grpSp>
        <p:nvGrpSpPr>
          <p:cNvPr id="11" name="Grup 10">
            <a:extLst>
              <a:ext uri="{FF2B5EF4-FFF2-40B4-BE49-F238E27FC236}">
                <a16:creationId xmlns:a16="http://schemas.microsoft.com/office/drawing/2014/main" id="{FCFFDF89-6DCC-EAFA-8CEB-CADE626AB5AA}"/>
              </a:ext>
            </a:extLst>
          </p:cNvPr>
          <p:cNvGrpSpPr/>
          <p:nvPr/>
        </p:nvGrpSpPr>
        <p:grpSpPr>
          <a:xfrm>
            <a:off x="8338174" y="4385749"/>
            <a:ext cx="899139" cy="875794"/>
            <a:chOff x="8338174" y="4385749"/>
            <a:chExt cx="899139" cy="875794"/>
          </a:xfrm>
        </p:grpSpPr>
        <p:sp>
          <p:nvSpPr>
            <p:cNvPr id="14" name="Akış Çizelgesi: Bağlayıcı 13">
              <a:extLst>
                <a:ext uri="{FF2B5EF4-FFF2-40B4-BE49-F238E27FC236}">
                  <a16:creationId xmlns:a16="http://schemas.microsoft.com/office/drawing/2014/main" id="{A68F4EDE-FDB1-B37A-933F-95FA39BF7F99}"/>
                </a:ext>
              </a:extLst>
            </p:cNvPr>
            <p:cNvSpPr/>
            <p:nvPr/>
          </p:nvSpPr>
          <p:spPr>
            <a:xfrm>
              <a:off x="8338174" y="4385749"/>
              <a:ext cx="899139" cy="875794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chemeClr val="bg1"/>
                </a:solidFill>
              </a:endParaRPr>
            </a:p>
          </p:txBody>
        </p:sp>
        <p:pic>
          <p:nvPicPr>
            <p:cNvPr id="8" name="Grafik 7" descr="Araştırma düz dolguyla">
              <a:extLst>
                <a:ext uri="{FF2B5EF4-FFF2-40B4-BE49-F238E27FC236}">
                  <a16:creationId xmlns:a16="http://schemas.microsoft.com/office/drawing/2014/main" id="{2B82AB98-D3D0-01C7-4FA2-0916E5D50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415431" y="4444472"/>
              <a:ext cx="748542" cy="748542"/>
            </a:xfrm>
            <a:prstGeom prst="rect">
              <a:avLst/>
            </a:prstGeom>
          </p:spPr>
        </p:pic>
      </p:grpSp>
      <p:sp>
        <p:nvSpPr>
          <p:cNvPr id="2" name="Text 0">
            <a:extLst>
              <a:ext uri="{FF2B5EF4-FFF2-40B4-BE49-F238E27FC236}">
                <a16:creationId xmlns:a16="http://schemas.microsoft.com/office/drawing/2014/main" id="{C37B96F4-B4E7-A44C-CA90-338EA11D0917}"/>
              </a:ext>
            </a:extLst>
          </p:cNvPr>
          <p:cNvSpPr/>
          <p:nvPr/>
        </p:nvSpPr>
        <p:spPr>
          <a:xfrm>
            <a:off x="604506" y="772034"/>
            <a:ext cx="6982892" cy="6202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875"/>
              </a:lnSpc>
            </a:pPr>
            <a:r>
              <a:rPr lang="en-US" sz="4400" b="1" dirty="0" err="1">
                <a:solidFill>
                  <a:schemeClr val="bg1"/>
                </a:solidFill>
                <a:ea typeface="Petrona Bold" pitchFamily="34" charset="-122"/>
              </a:rPr>
              <a:t>Yapay</a:t>
            </a:r>
            <a:r>
              <a:rPr lang="en-US" sz="4400" b="1" dirty="0">
                <a:solidFill>
                  <a:schemeClr val="bg1"/>
                </a:solidFill>
                <a:ea typeface="Petrona Bold" pitchFamily="34" charset="-122"/>
              </a:rPr>
              <a:t> Zekâ ve Bilgi </a:t>
            </a:r>
            <a:r>
              <a:rPr lang="en-US" sz="4400" b="1" dirty="0" err="1">
                <a:solidFill>
                  <a:schemeClr val="bg1"/>
                </a:solidFill>
                <a:ea typeface="Petrona Bold" pitchFamily="34" charset="-122"/>
              </a:rPr>
              <a:t>Erişimi</a:t>
            </a:r>
            <a:endParaRPr lang="en-US" sz="4400" b="1" dirty="0">
              <a:solidFill>
                <a:schemeClr val="bg1"/>
              </a:solidFill>
              <a:ea typeface="Petrona Bold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23455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Resim 17" descr="Mavi neon ışıkları olan altıonal arka plan">
            <a:extLst>
              <a:ext uri="{FF2B5EF4-FFF2-40B4-BE49-F238E27FC236}">
                <a16:creationId xmlns:a16="http://schemas.microsoft.com/office/drawing/2014/main" id="{6593D4AA-2A25-4720-A3A7-2D9A094C4CE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 b="3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83A2A040-CA74-6200-3B3C-308043D1D9AF}"/>
              </a:ext>
            </a:extLst>
          </p:cNvPr>
          <p:cNvCxnSpPr>
            <a:cxnSpLocks/>
          </p:cNvCxnSpPr>
          <p:nvPr/>
        </p:nvCxnSpPr>
        <p:spPr>
          <a:xfrm>
            <a:off x="3396000" y="4833257"/>
            <a:ext cx="540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25DB3BDD-21CE-D4FE-FEFE-8E0685B652FB}"/>
              </a:ext>
            </a:extLst>
          </p:cNvPr>
          <p:cNvSpPr txBox="1"/>
          <p:nvPr/>
        </p:nvSpPr>
        <p:spPr>
          <a:xfrm>
            <a:off x="4513726" y="3296982"/>
            <a:ext cx="3367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chemeClr val="bg1"/>
                </a:solidFill>
                <a:latin typeface="Petrona Bold"/>
                <a:ea typeface="Tahoma" panose="020B0604030504040204" pitchFamily="34" charset="0"/>
                <a:cs typeface="Tahoma" panose="020B0604030504040204" pitchFamily="34" charset="0"/>
              </a:rPr>
              <a:t>Bilgi Erişimi</a:t>
            </a:r>
          </a:p>
        </p:txBody>
      </p:sp>
      <p:grpSp>
        <p:nvGrpSpPr>
          <p:cNvPr id="8" name="Grup 7">
            <a:extLst>
              <a:ext uri="{FF2B5EF4-FFF2-40B4-BE49-F238E27FC236}">
                <a16:creationId xmlns:a16="http://schemas.microsoft.com/office/drawing/2014/main" id="{A1578159-DCBD-FEF3-55A0-A7F95F858724}"/>
              </a:ext>
            </a:extLst>
          </p:cNvPr>
          <p:cNvGrpSpPr/>
          <p:nvPr/>
        </p:nvGrpSpPr>
        <p:grpSpPr>
          <a:xfrm>
            <a:off x="2946000" y="4376057"/>
            <a:ext cx="900000" cy="900000"/>
            <a:chOff x="2946000" y="4376057"/>
            <a:chExt cx="900000" cy="900000"/>
          </a:xfrm>
        </p:grpSpPr>
        <p:sp>
          <p:nvSpPr>
            <p:cNvPr id="12" name="Akış Çizelgesi: Bağlayıcı 11">
              <a:extLst>
                <a:ext uri="{FF2B5EF4-FFF2-40B4-BE49-F238E27FC236}">
                  <a16:creationId xmlns:a16="http://schemas.microsoft.com/office/drawing/2014/main" id="{81B16DE1-622E-27DA-BE05-7E5270E53032}"/>
                </a:ext>
              </a:extLst>
            </p:cNvPr>
            <p:cNvSpPr/>
            <p:nvPr/>
          </p:nvSpPr>
          <p:spPr>
            <a:xfrm>
              <a:off x="2946000" y="4376057"/>
              <a:ext cx="900000" cy="90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chemeClr val="bg1"/>
                </a:solidFill>
              </a:endParaRPr>
            </a:p>
          </p:txBody>
        </p:sp>
        <p:pic>
          <p:nvPicPr>
            <p:cNvPr id="3" name="Grafik 2" descr="Çizer düz dolguyla">
              <a:extLst>
                <a:ext uri="{FF2B5EF4-FFF2-40B4-BE49-F238E27FC236}">
                  <a16:creationId xmlns:a16="http://schemas.microsoft.com/office/drawing/2014/main" id="{4D6CB7B6-8577-F11E-5E16-45CA6FA7D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21046" y="4471685"/>
              <a:ext cx="749907" cy="749907"/>
            </a:xfrm>
            <a:prstGeom prst="rect">
              <a:avLst/>
            </a:prstGeom>
          </p:spPr>
        </p:pic>
      </p:grpSp>
      <p:grpSp>
        <p:nvGrpSpPr>
          <p:cNvPr id="11" name="Grup 10">
            <a:extLst>
              <a:ext uri="{FF2B5EF4-FFF2-40B4-BE49-F238E27FC236}">
                <a16:creationId xmlns:a16="http://schemas.microsoft.com/office/drawing/2014/main" id="{4738AACE-9086-B63C-E21F-A9442021D1CE}"/>
              </a:ext>
            </a:extLst>
          </p:cNvPr>
          <p:cNvGrpSpPr/>
          <p:nvPr/>
        </p:nvGrpSpPr>
        <p:grpSpPr>
          <a:xfrm>
            <a:off x="8430781" y="4389439"/>
            <a:ext cx="914400" cy="914400"/>
            <a:chOff x="8430781" y="4389439"/>
            <a:chExt cx="914400" cy="914400"/>
          </a:xfrm>
        </p:grpSpPr>
        <p:sp>
          <p:nvSpPr>
            <p:cNvPr id="13" name="Akış Çizelgesi: Bağlayıcı 12">
              <a:extLst>
                <a:ext uri="{FF2B5EF4-FFF2-40B4-BE49-F238E27FC236}">
                  <a16:creationId xmlns:a16="http://schemas.microsoft.com/office/drawing/2014/main" id="{D9533D5B-F104-7B53-FDB8-FAD1B8E59A63}"/>
                </a:ext>
              </a:extLst>
            </p:cNvPr>
            <p:cNvSpPr/>
            <p:nvPr/>
          </p:nvSpPr>
          <p:spPr>
            <a:xfrm>
              <a:off x="8445181" y="4400263"/>
              <a:ext cx="900000" cy="90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4" name="Grafik 3" descr="Robot düz dolguyla">
              <a:extLst>
                <a:ext uri="{FF2B5EF4-FFF2-40B4-BE49-F238E27FC236}">
                  <a16:creationId xmlns:a16="http://schemas.microsoft.com/office/drawing/2014/main" id="{511AF1DD-CF8F-88C0-3CCC-9ADA2FA2D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430781" y="4389439"/>
              <a:ext cx="914400" cy="914400"/>
            </a:xfrm>
            <a:prstGeom prst="rect">
              <a:avLst/>
            </a:prstGeom>
          </p:spPr>
        </p:pic>
      </p:grpSp>
      <p:grpSp>
        <p:nvGrpSpPr>
          <p:cNvPr id="9" name="Grup 8">
            <a:extLst>
              <a:ext uri="{FF2B5EF4-FFF2-40B4-BE49-F238E27FC236}">
                <a16:creationId xmlns:a16="http://schemas.microsoft.com/office/drawing/2014/main" id="{6AFEA052-7600-D0D9-47BA-5FFC7E5E9317}"/>
              </a:ext>
            </a:extLst>
          </p:cNvPr>
          <p:cNvGrpSpPr/>
          <p:nvPr/>
        </p:nvGrpSpPr>
        <p:grpSpPr>
          <a:xfrm>
            <a:off x="5466000" y="4196057"/>
            <a:ext cx="1260000" cy="1260000"/>
            <a:chOff x="5466000" y="4196057"/>
            <a:chExt cx="1260000" cy="1260000"/>
          </a:xfrm>
        </p:grpSpPr>
        <p:sp>
          <p:nvSpPr>
            <p:cNvPr id="14" name="Akış Çizelgesi: Bağlayıcı 13">
              <a:extLst>
                <a:ext uri="{FF2B5EF4-FFF2-40B4-BE49-F238E27FC236}">
                  <a16:creationId xmlns:a16="http://schemas.microsoft.com/office/drawing/2014/main" id="{A68F4EDE-FDB1-B37A-933F-95FA39BF7F99}"/>
                </a:ext>
              </a:extLst>
            </p:cNvPr>
            <p:cNvSpPr/>
            <p:nvPr/>
          </p:nvSpPr>
          <p:spPr>
            <a:xfrm>
              <a:off x="5466000" y="4196057"/>
              <a:ext cx="1260000" cy="126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6" name="Grafik 5" descr="Araştırma düz dolguyla">
              <a:extLst>
                <a:ext uri="{FF2B5EF4-FFF2-40B4-BE49-F238E27FC236}">
                  <a16:creationId xmlns:a16="http://schemas.microsoft.com/office/drawing/2014/main" id="{1B563C4B-70C1-B5F0-71F7-E54ACEB5F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521567" y="4258824"/>
              <a:ext cx="1148865" cy="1148865"/>
            </a:xfrm>
            <a:prstGeom prst="rect">
              <a:avLst/>
            </a:prstGeom>
          </p:spPr>
        </p:pic>
      </p:grpSp>
      <p:sp>
        <p:nvSpPr>
          <p:cNvPr id="2" name="Text 0">
            <a:extLst>
              <a:ext uri="{FF2B5EF4-FFF2-40B4-BE49-F238E27FC236}">
                <a16:creationId xmlns:a16="http://schemas.microsoft.com/office/drawing/2014/main" id="{58392CAC-7D7E-A332-67C3-A6B0A1320199}"/>
              </a:ext>
            </a:extLst>
          </p:cNvPr>
          <p:cNvSpPr/>
          <p:nvPr/>
        </p:nvSpPr>
        <p:spPr>
          <a:xfrm>
            <a:off x="604506" y="772034"/>
            <a:ext cx="6982892" cy="6202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875"/>
              </a:lnSpc>
            </a:pPr>
            <a:r>
              <a:rPr lang="en-US" sz="4400" b="1" dirty="0" err="1">
                <a:solidFill>
                  <a:schemeClr val="bg1"/>
                </a:solidFill>
                <a:ea typeface="Petrona Bold" pitchFamily="34" charset="-122"/>
              </a:rPr>
              <a:t>Yapay</a:t>
            </a:r>
            <a:r>
              <a:rPr lang="en-US" sz="4400" b="1" dirty="0">
                <a:solidFill>
                  <a:schemeClr val="bg1"/>
                </a:solidFill>
                <a:ea typeface="Petrona Bold" pitchFamily="34" charset="-122"/>
              </a:rPr>
              <a:t> Zekâ ve Bilgi </a:t>
            </a:r>
            <a:r>
              <a:rPr lang="en-US" sz="4400" b="1" dirty="0" err="1">
                <a:solidFill>
                  <a:schemeClr val="bg1"/>
                </a:solidFill>
                <a:ea typeface="Petrona Bold" pitchFamily="34" charset="-122"/>
              </a:rPr>
              <a:t>Erişimi</a:t>
            </a:r>
            <a:endParaRPr lang="en-US" sz="4400" b="1" dirty="0">
              <a:solidFill>
                <a:schemeClr val="bg1"/>
              </a:solidFill>
              <a:ea typeface="Petrona Bold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99448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 descr="Mavi neon ışıkları olan altıonal arka plan">
            <a:extLst>
              <a:ext uri="{FF2B5EF4-FFF2-40B4-BE49-F238E27FC236}">
                <a16:creationId xmlns:a16="http://schemas.microsoft.com/office/drawing/2014/main" id="{5B7FA2B8-8FB6-5A9C-FD5A-DBA306F8AE5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 b="3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83A2A040-CA74-6200-3B3C-308043D1D9AF}"/>
              </a:ext>
            </a:extLst>
          </p:cNvPr>
          <p:cNvCxnSpPr>
            <a:cxnSpLocks/>
          </p:cNvCxnSpPr>
          <p:nvPr/>
        </p:nvCxnSpPr>
        <p:spPr>
          <a:xfrm>
            <a:off x="826971" y="4920343"/>
            <a:ext cx="540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25DB3BDD-21CE-D4FE-FEFE-8E0685B652FB}"/>
              </a:ext>
            </a:extLst>
          </p:cNvPr>
          <p:cNvSpPr txBox="1"/>
          <p:nvPr/>
        </p:nvSpPr>
        <p:spPr>
          <a:xfrm>
            <a:off x="4973978" y="2854214"/>
            <a:ext cx="3064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>
                <a:solidFill>
                  <a:schemeClr val="bg1"/>
                </a:solidFill>
                <a:latin typeface="Petrona Bold"/>
                <a:ea typeface="Tahoma" panose="020B0604030504040204" pitchFamily="34" charset="0"/>
                <a:cs typeface="Tahoma" panose="020B0604030504040204" pitchFamily="34" charset="0"/>
              </a:rPr>
              <a:t>Yeni Nesil Yaklaşımlar</a:t>
            </a:r>
          </a:p>
        </p:txBody>
      </p:sp>
      <p:grpSp>
        <p:nvGrpSpPr>
          <p:cNvPr id="8" name="Grup 7">
            <a:extLst>
              <a:ext uri="{FF2B5EF4-FFF2-40B4-BE49-F238E27FC236}">
                <a16:creationId xmlns:a16="http://schemas.microsoft.com/office/drawing/2014/main" id="{9097D630-C595-6B0C-03A3-1AD525C25AA5}"/>
              </a:ext>
            </a:extLst>
          </p:cNvPr>
          <p:cNvGrpSpPr/>
          <p:nvPr/>
        </p:nvGrpSpPr>
        <p:grpSpPr>
          <a:xfrm>
            <a:off x="5876151" y="4283143"/>
            <a:ext cx="1260000" cy="1260000"/>
            <a:chOff x="5876151" y="4283143"/>
            <a:chExt cx="1260000" cy="1260000"/>
          </a:xfrm>
        </p:grpSpPr>
        <p:sp>
          <p:nvSpPr>
            <p:cNvPr id="13" name="Akış Çizelgesi: Bağlayıcı 12">
              <a:extLst>
                <a:ext uri="{FF2B5EF4-FFF2-40B4-BE49-F238E27FC236}">
                  <a16:creationId xmlns:a16="http://schemas.microsoft.com/office/drawing/2014/main" id="{D9533D5B-F104-7B53-FDB8-FAD1B8E59A63}"/>
                </a:ext>
              </a:extLst>
            </p:cNvPr>
            <p:cNvSpPr/>
            <p:nvPr/>
          </p:nvSpPr>
          <p:spPr>
            <a:xfrm>
              <a:off x="5876151" y="4283143"/>
              <a:ext cx="1260000" cy="126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2" name="Grafik 1" descr="Robot düz dolguyla">
              <a:extLst>
                <a:ext uri="{FF2B5EF4-FFF2-40B4-BE49-F238E27FC236}">
                  <a16:creationId xmlns:a16="http://schemas.microsoft.com/office/drawing/2014/main" id="{113F37DF-0B7B-1BF9-0442-C8911F598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947797" y="4354789"/>
              <a:ext cx="1116708" cy="1116708"/>
            </a:xfrm>
            <a:prstGeom prst="rect">
              <a:avLst/>
            </a:prstGeom>
          </p:spPr>
        </p:pic>
      </p:grpSp>
      <p:grpSp>
        <p:nvGrpSpPr>
          <p:cNvPr id="6" name="Grup 5">
            <a:extLst>
              <a:ext uri="{FF2B5EF4-FFF2-40B4-BE49-F238E27FC236}">
                <a16:creationId xmlns:a16="http://schemas.microsoft.com/office/drawing/2014/main" id="{3DED00DD-25AB-AA20-C0CB-BB676A75B7D1}"/>
              </a:ext>
            </a:extLst>
          </p:cNvPr>
          <p:cNvGrpSpPr/>
          <p:nvPr/>
        </p:nvGrpSpPr>
        <p:grpSpPr>
          <a:xfrm>
            <a:off x="3126561" y="4501862"/>
            <a:ext cx="900000" cy="900000"/>
            <a:chOff x="3126561" y="4501862"/>
            <a:chExt cx="900000" cy="900000"/>
          </a:xfrm>
        </p:grpSpPr>
        <p:sp>
          <p:nvSpPr>
            <p:cNvPr id="14" name="Akış Çizelgesi: Bağlayıcı 13">
              <a:extLst>
                <a:ext uri="{FF2B5EF4-FFF2-40B4-BE49-F238E27FC236}">
                  <a16:creationId xmlns:a16="http://schemas.microsoft.com/office/drawing/2014/main" id="{A68F4EDE-FDB1-B37A-933F-95FA39BF7F99}"/>
                </a:ext>
              </a:extLst>
            </p:cNvPr>
            <p:cNvSpPr/>
            <p:nvPr/>
          </p:nvSpPr>
          <p:spPr>
            <a:xfrm>
              <a:off x="3126561" y="4501862"/>
              <a:ext cx="900000" cy="90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3" name="Grafik 2" descr="Araştırma düz dolguyla">
              <a:extLst>
                <a:ext uri="{FF2B5EF4-FFF2-40B4-BE49-F238E27FC236}">
                  <a16:creationId xmlns:a16="http://schemas.microsoft.com/office/drawing/2014/main" id="{1B20284F-4B5D-BDBF-D708-F307A6EB8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145152" y="4539011"/>
              <a:ext cx="807114" cy="807114"/>
            </a:xfrm>
            <a:prstGeom prst="rect">
              <a:avLst/>
            </a:prstGeom>
          </p:spPr>
        </p:pic>
      </p:grpSp>
      <p:grpSp>
        <p:nvGrpSpPr>
          <p:cNvPr id="5" name="Grup 4">
            <a:extLst>
              <a:ext uri="{FF2B5EF4-FFF2-40B4-BE49-F238E27FC236}">
                <a16:creationId xmlns:a16="http://schemas.microsoft.com/office/drawing/2014/main" id="{28657E0F-4416-D935-5BC7-D66A9A58262C}"/>
              </a:ext>
            </a:extLst>
          </p:cNvPr>
          <p:cNvGrpSpPr/>
          <p:nvPr/>
        </p:nvGrpSpPr>
        <p:grpSpPr>
          <a:xfrm>
            <a:off x="376971" y="4463143"/>
            <a:ext cx="900000" cy="900000"/>
            <a:chOff x="376971" y="4463143"/>
            <a:chExt cx="900000" cy="900000"/>
          </a:xfrm>
        </p:grpSpPr>
        <p:sp>
          <p:nvSpPr>
            <p:cNvPr id="12" name="Akış Çizelgesi: Bağlayıcı 11">
              <a:extLst>
                <a:ext uri="{FF2B5EF4-FFF2-40B4-BE49-F238E27FC236}">
                  <a16:creationId xmlns:a16="http://schemas.microsoft.com/office/drawing/2014/main" id="{81B16DE1-622E-27DA-BE05-7E5270E53032}"/>
                </a:ext>
              </a:extLst>
            </p:cNvPr>
            <p:cNvSpPr/>
            <p:nvPr/>
          </p:nvSpPr>
          <p:spPr>
            <a:xfrm>
              <a:off x="376971" y="4463143"/>
              <a:ext cx="900000" cy="900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pic>
          <p:nvPicPr>
            <p:cNvPr id="4" name="Grafik 3" descr="Çizer düz dolguyla">
              <a:extLst>
                <a:ext uri="{FF2B5EF4-FFF2-40B4-BE49-F238E27FC236}">
                  <a16:creationId xmlns:a16="http://schemas.microsoft.com/office/drawing/2014/main" id="{57D66EF7-82CE-C8B1-2D65-4BC58F27F46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52018" y="4576908"/>
              <a:ext cx="749907" cy="749907"/>
            </a:xfrm>
            <a:prstGeom prst="rect">
              <a:avLst/>
            </a:prstGeom>
          </p:spPr>
        </p:pic>
      </p:grpSp>
      <p:sp>
        <p:nvSpPr>
          <p:cNvPr id="7" name="Text 0">
            <a:extLst>
              <a:ext uri="{FF2B5EF4-FFF2-40B4-BE49-F238E27FC236}">
                <a16:creationId xmlns:a16="http://schemas.microsoft.com/office/drawing/2014/main" id="{6131E26D-7F10-91C3-4346-9C5E1D104544}"/>
              </a:ext>
            </a:extLst>
          </p:cNvPr>
          <p:cNvSpPr/>
          <p:nvPr/>
        </p:nvSpPr>
        <p:spPr>
          <a:xfrm>
            <a:off x="604506" y="772034"/>
            <a:ext cx="6982892" cy="6202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4875"/>
              </a:lnSpc>
            </a:pPr>
            <a:r>
              <a:rPr lang="en-US" sz="4400" b="1" dirty="0" err="1">
                <a:solidFill>
                  <a:schemeClr val="bg1"/>
                </a:solidFill>
                <a:ea typeface="Petrona Bold" pitchFamily="34" charset="-122"/>
              </a:rPr>
              <a:t>Yapay</a:t>
            </a:r>
            <a:r>
              <a:rPr lang="en-US" sz="4400" b="1" dirty="0">
                <a:solidFill>
                  <a:schemeClr val="bg1"/>
                </a:solidFill>
                <a:ea typeface="Petrona Bold" pitchFamily="34" charset="-122"/>
              </a:rPr>
              <a:t> </a:t>
            </a:r>
            <a:r>
              <a:rPr lang="en-US" sz="4400" b="1" dirty="0" err="1">
                <a:solidFill>
                  <a:schemeClr val="bg1"/>
                </a:solidFill>
                <a:ea typeface="Petrona Bold" pitchFamily="34" charset="-122"/>
              </a:rPr>
              <a:t>Zekâ</a:t>
            </a:r>
            <a:r>
              <a:rPr lang="en-US" sz="4400" b="1" dirty="0">
                <a:solidFill>
                  <a:schemeClr val="bg1"/>
                </a:solidFill>
                <a:ea typeface="Petrona Bold" pitchFamily="34" charset="-122"/>
              </a:rPr>
              <a:t> </a:t>
            </a:r>
            <a:r>
              <a:rPr lang="en-US" sz="4400" b="1" dirty="0" err="1">
                <a:solidFill>
                  <a:schemeClr val="bg1"/>
                </a:solidFill>
                <a:ea typeface="Petrona Bold" pitchFamily="34" charset="-122"/>
              </a:rPr>
              <a:t>ve</a:t>
            </a:r>
            <a:r>
              <a:rPr lang="en-US" sz="4400" b="1" dirty="0">
                <a:solidFill>
                  <a:schemeClr val="bg1"/>
                </a:solidFill>
                <a:ea typeface="Petrona Bold" pitchFamily="34" charset="-122"/>
              </a:rPr>
              <a:t> Bilgi </a:t>
            </a:r>
            <a:r>
              <a:rPr lang="en-US" sz="4400" b="1" dirty="0" err="1">
                <a:solidFill>
                  <a:schemeClr val="bg1"/>
                </a:solidFill>
                <a:ea typeface="Petrona Bold" pitchFamily="34" charset="-122"/>
              </a:rPr>
              <a:t>Erişimi</a:t>
            </a:r>
            <a:endParaRPr lang="en-US" sz="4400" b="1" dirty="0">
              <a:solidFill>
                <a:schemeClr val="bg1"/>
              </a:solidFill>
              <a:ea typeface="Petrona Bold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28359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0A3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A8382B-6CD6-F3DE-3487-824D327216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3" name="Slayt Önizlemesi 2">
                <a:extLst>
                  <a:ext uri="{FF2B5EF4-FFF2-40B4-BE49-F238E27FC236}">
                    <a16:creationId xmlns:a16="http://schemas.microsoft.com/office/drawing/2014/main" id="{279571AF-E366-7CA0-A8F9-0AF78D65B2A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88548994"/>
                  </p:ext>
                </p:extLst>
              </p:nvPr>
            </p:nvGraphicFramePr>
            <p:xfrm>
              <a:off x="306578" y="2369805"/>
              <a:ext cx="7117334" cy="4003501"/>
            </p:xfrm>
            <a:graphic>
              <a:graphicData uri="http://schemas.microsoft.com/office/powerpoint/2016/slidezoom">
                <pslz:sldZm>
                  <pslz:sldZmObj sldId="283" cId="2307862697">
                    <pslz:zmPr id="{BBE315F4-6991-4150-8FB0-4FF9AF134ABE}" returnToParent="0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117334" cy="4003501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3" name="Slayt Önizlemesi 2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id="{279571AF-E366-7CA0-A8F9-0AF78D65B2A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6578" y="2369805"/>
                <a:ext cx="7117334" cy="4003501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sp>
        <p:nvSpPr>
          <p:cNvPr id="7" name="Metin kutusu 6">
            <a:extLst>
              <a:ext uri="{FF2B5EF4-FFF2-40B4-BE49-F238E27FC236}">
                <a16:creationId xmlns:a16="http://schemas.microsoft.com/office/drawing/2014/main" id="{161B4C47-E547-48F3-2DDE-79CC4067203C}"/>
              </a:ext>
            </a:extLst>
          </p:cNvPr>
          <p:cNvSpPr txBox="1"/>
          <p:nvPr/>
        </p:nvSpPr>
        <p:spPr>
          <a:xfrm>
            <a:off x="395478" y="254107"/>
            <a:ext cx="10394442" cy="756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tr-TR" sz="4000" b="1" dirty="0">
                <a:solidFill>
                  <a:srgbClr val="FF8AAF"/>
                </a:solidFill>
                <a:latin typeface="Calibri" panose="020F0502020204030204"/>
                <a:ea typeface="Petrona Bold" pitchFamily="34" charset="-122"/>
              </a:rPr>
              <a:t>Uygulama Örnekleri</a:t>
            </a:r>
            <a:endParaRPr lang="en-US" sz="4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076292FE-7995-E1F8-7CEA-F467BF9B0343}"/>
              </a:ext>
            </a:extLst>
          </p:cNvPr>
          <p:cNvSpPr txBox="1"/>
          <p:nvPr/>
        </p:nvSpPr>
        <p:spPr>
          <a:xfrm>
            <a:off x="192278" y="1723474"/>
            <a:ext cx="60944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b="1" dirty="0">
                <a:solidFill>
                  <a:schemeClr val="bg1"/>
                </a:solidFill>
              </a:rPr>
              <a:t>Doğal Dil İşleme (NLP) </a:t>
            </a:r>
          </a:p>
          <a:p>
            <a:r>
              <a:rPr lang="tr-TR" b="1" dirty="0" err="1">
                <a:solidFill>
                  <a:schemeClr val="bg1"/>
                </a:solidFill>
              </a:rPr>
              <a:t>PubTator</a:t>
            </a:r>
            <a:r>
              <a:rPr lang="tr-TR" b="1" dirty="0">
                <a:solidFill>
                  <a:schemeClr val="bg1"/>
                </a:solidFill>
              </a:rPr>
              <a:t> 3.0 Örneği</a:t>
            </a:r>
          </a:p>
        </p:txBody>
      </p:sp>
    </p:spTree>
    <p:extLst>
      <p:ext uri="{BB962C8B-B14F-4D97-AF65-F5344CB8AC3E}">
        <p14:creationId xmlns:p14="http://schemas.microsoft.com/office/powerpoint/2010/main" val="41917352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0A3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276018-3C29-04BF-8188-7514C1A06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metin, ekran görüntüsü, yazılım, multimedya içeren bir resim&#10;&#10;Yapay zeka tarafından oluşturulmuş içerik yanlış olabilir.">
            <a:extLst>
              <a:ext uri="{FF2B5EF4-FFF2-40B4-BE49-F238E27FC236}">
                <a16:creationId xmlns:a16="http://schemas.microsoft.com/office/drawing/2014/main" id="{6AA0C754-3457-FF0D-F894-0C96B6A21D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25" y="0"/>
            <a:ext cx="110271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8626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0A3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E1C35B-AD23-D50B-4B99-DAEC28247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6" name="Slayt Önizlemesi 5">
                <a:extLst>
                  <a:ext uri="{FF2B5EF4-FFF2-40B4-BE49-F238E27FC236}">
                    <a16:creationId xmlns:a16="http://schemas.microsoft.com/office/drawing/2014/main" id="{82EC1152-39C9-5892-7967-3D0670F36E7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74782413"/>
                  </p:ext>
                </p:extLst>
              </p:nvPr>
            </p:nvGraphicFramePr>
            <p:xfrm>
              <a:off x="141478" y="1245669"/>
              <a:ext cx="10896806" cy="6129454"/>
            </p:xfrm>
            <a:graphic>
              <a:graphicData uri="http://schemas.microsoft.com/office/powerpoint/2016/slidezoom">
                <pslz:sldZm>
                  <pslz:sldZmObj sldId="284" cId="1991787886">
                    <pslz:zmPr id="{249C427A-E401-43D5-AC89-34AA980E4A61}" returnToParent="0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0896806" cy="6129454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6" name="Slayt Önizlemesi 5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id="{82EC1152-39C9-5892-7967-3D0670F36E7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1478" y="1245669"/>
                <a:ext cx="10896806" cy="6129454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sp>
        <p:nvSpPr>
          <p:cNvPr id="7" name="Metin kutusu 6">
            <a:extLst>
              <a:ext uri="{FF2B5EF4-FFF2-40B4-BE49-F238E27FC236}">
                <a16:creationId xmlns:a16="http://schemas.microsoft.com/office/drawing/2014/main" id="{37249887-3D8C-5E48-35A4-32BCAE026862}"/>
              </a:ext>
            </a:extLst>
          </p:cNvPr>
          <p:cNvSpPr txBox="1"/>
          <p:nvPr/>
        </p:nvSpPr>
        <p:spPr>
          <a:xfrm>
            <a:off x="395478" y="245946"/>
            <a:ext cx="10394442" cy="756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tr-TR" sz="4000" b="1" dirty="0">
                <a:solidFill>
                  <a:srgbClr val="FF8AAF"/>
                </a:solidFill>
                <a:latin typeface="Calibri" panose="020F0502020204030204"/>
                <a:ea typeface="Petrona Bold" pitchFamily="34" charset="-122"/>
              </a:rPr>
              <a:t>Uygulama Örnekleri</a:t>
            </a:r>
            <a:endParaRPr lang="en-US" sz="4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86FF63F7-0E00-AFA2-7489-A0F9A5B39565}"/>
              </a:ext>
            </a:extLst>
          </p:cNvPr>
          <p:cNvSpPr txBox="1"/>
          <p:nvPr/>
        </p:nvSpPr>
        <p:spPr>
          <a:xfrm>
            <a:off x="141478" y="1901274"/>
            <a:ext cx="60944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b="1" dirty="0">
                <a:solidFill>
                  <a:schemeClr val="bg1"/>
                </a:solidFill>
              </a:rPr>
              <a:t>Semantik Arama</a:t>
            </a:r>
          </a:p>
          <a:p>
            <a:r>
              <a:rPr lang="tr-TR" b="1" dirty="0" err="1">
                <a:solidFill>
                  <a:schemeClr val="bg1"/>
                </a:solidFill>
              </a:rPr>
              <a:t>Connected</a:t>
            </a:r>
            <a:r>
              <a:rPr lang="tr-TR" b="1" dirty="0">
                <a:solidFill>
                  <a:schemeClr val="bg1"/>
                </a:solidFill>
              </a:rPr>
              <a:t> </a:t>
            </a:r>
            <a:r>
              <a:rPr lang="tr-TR" b="1" dirty="0" err="1">
                <a:solidFill>
                  <a:schemeClr val="bg1"/>
                </a:solidFill>
              </a:rPr>
              <a:t>Papers</a:t>
            </a:r>
            <a:r>
              <a:rPr lang="tr-TR" b="1" dirty="0">
                <a:solidFill>
                  <a:schemeClr val="bg1"/>
                </a:solidFill>
              </a:rPr>
              <a:t> Örneği</a:t>
            </a:r>
          </a:p>
        </p:txBody>
      </p:sp>
    </p:spTree>
    <p:extLst>
      <p:ext uri="{BB962C8B-B14F-4D97-AF65-F5344CB8AC3E}">
        <p14:creationId xmlns:p14="http://schemas.microsoft.com/office/powerpoint/2010/main" val="37316168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1068</TotalTime>
  <Words>424</Words>
  <Application>Microsoft Office PowerPoint</Application>
  <PresentationFormat>Geniş ekran</PresentationFormat>
  <Paragraphs>74</Paragraphs>
  <Slides>17</Slides>
  <Notes>4</Notes>
  <HiddenSlides>0</HiddenSlides>
  <MMClips>2</MMClips>
  <ScaleCrop>false</ScaleCrop>
  <HeadingPairs>
    <vt:vector size="6" baseType="variant">
      <vt:variant>
        <vt:lpstr>Kullanılan Yazı Tipleri</vt:lpstr>
      </vt:variant>
      <vt:variant>
        <vt:i4>13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Inter</vt:lpstr>
      <vt:lpstr>Montserrat Bold</vt:lpstr>
      <vt:lpstr>Montserrat Italics</vt:lpstr>
      <vt:lpstr>Open Sans</vt:lpstr>
      <vt:lpstr>Open Sans Extrabold</vt:lpstr>
      <vt:lpstr>Open Sans Semibold</vt:lpstr>
      <vt:lpstr>Open Sans Semibold</vt:lpstr>
      <vt:lpstr>Petrona Bold</vt:lpstr>
      <vt:lpstr>Reesha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Ercan Kasap</dc:creator>
  <cp:lastModifiedBy>Kubilay Yucal</cp:lastModifiedBy>
  <cp:revision>35</cp:revision>
  <dcterms:created xsi:type="dcterms:W3CDTF">2025-09-09T12:56:14Z</dcterms:created>
  <dcterms:modified xsi:type="dcterms:W3CDTF">2025-10-16T14:21:01Z</dcterms:modified>
</cp:coreProperties>
</file>